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320" r:id="rId2"/>
    <p:sldId id="256" r:id="rId3"/>
    <p:sldId id="321" r:id="rId4"/>
    <p:sldId id="265" r:id="rId5"/>
    <p:sldId id="258" r:id="rId6"/>
    <p:sldId id="259" r:id="rId7"/>
    <p:sldId id="260" r:id="rId8"/>
    <p:sldId id="261" r:id="rId9"/>
    <p:sldId id="262" r:id="rId10"/>
    <p:sldId id="263" r:id="rId11"/>
    <p:sldId id="264" r:id="rId12"/>
    <p:sldId id="266" r:id="rId13"/>
    <p:sldId id="267" r:id="rId14"/>
    <p:sldId id="269" r:id="rId15"/>
    <p:sldId id="270" r:id="rId16"/>
    <p:sldId id="271" r:id="rId17"/>
    <p:sldId id="268" r:id="rId18"/>
    <p:sldId id="314" r:id="rId19"/>
    <p:sldId id="272" r:id="rId20"/>
    <p:sldId id="273" r:id="rId21"/>
    <p:sldId id="313" r:id="rId22"/>
    <p:sldId id="274" r:id="rId23"/>
    <p:sldId id="275" r:id="rId24"/>
    <p:sldId id="276" r:id="rId25"/>
    <p:sldId id="277" r:id="rId26"/>
    <p:sldId id="315" r:id="rId27"/>
    <p:sldId id="278" r:id="rId28"/>
    <p:sldId id="279" r:id="rId29"/>
    <p:sldId id="280" r:id="rId30"/>
    <p:sldId id="316" r:id="rId31"/>
    <p:sldId id="317" r:id="rId32"/>
    <p:sldId id="281" r:id="rId33"/>
    <p:sldId id="282" r:id="rId34"/>
    <p:sldId id="318" r:id="rId35"/>
    <p:sldId id="283" r:id="rId36"/>
    <p:sldId id="284" r:id="rId37"/>
    <p:sldId id="285" r:id="rId38"/>
    <p:sldId id="286" r:id="rId39"/>
    <p:sldId id="287" r:id="rId40"/>
    <p:sldId id="288" r:id="rId41"/>
    <p:sldId id="289" r:id="rId42"/>
    <p:sldId id="291" r:id="rId43"/>
    <p:sldId id="292" r:id="rId44"/>
    <p:sldId id="299" r:id="rId45"/>
    <p:sldId id="298" r:id="rId46"/>
    <p:sldId id="293" r:id="rId47"/>
    <p:sldId id="294" r:id="rId48"/>
    <p:sldId id="295" r:id="rId49"/>
    <p:sldId id="296" r:id="rId50"/>
    <p:sldId id="297" r:id="rId51"/>
    <p:sldId id="300" r:id="rId52"/>
    <p:sldId id="302" r:id="rId53"/>
    <p:sldId id="303" r:id="rId54"/>
    <p:sldId id="304" r:id="rId55"/>
    <p:sldId id="305" r:id="rId56"/>
    <p:sldId id="308" r:id="rId57"/>
    <p:sldId id="309" r:id="rId58"/>
    <p:sldId id="310" r:id="rId59"/>
    <p:sldId id="306" r:id="rId60"/>
    <p:sldId id="311" r:id="rId61"/>
    <p:sldId id="307" r:id="rId62"/>
    <p:sldId id="324" r:id="rId63"/>
    <p:sldId id="322" r:id="rId64"/>
    <p:sldId id="319" r:id="rId65"/>
    <p:sldId id="323" r:id="rId6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3" d="100"/>
          <a:sy n="63" d="100"/>
        </p:scale>
        <p:origin x="-126" y="-210"/>
      </p:cViewPr>
      <p:guideLst>
        <p:guide orient="horz" pos="2160"/>
        <p:guide pos="384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3/4/2023</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pPr/>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3/4/2023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3/4/2023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3/4/2023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pPr/>
              <a:t>3/4/2023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pPr/>
              <a:t>3/4/2023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pPr/>
              <a:t>3/4/2023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pPr/>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pPr/>
              <a:t>3/4/2023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pPr/>
              <a:t>3/4/2023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3/4/2023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3/4/2023</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xmlns=""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3/4/2023</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819400" y="762000"/>
            <a:ext cx="8229600" cy="1066800"/>
          </a:xfrm>
        </p:spPr>
        <p:txBody>
          <a:bodyPr>
            <a:normAutofit fontScale="90000"/>
          </a:bodyPr>
          <a:lstStyle/>
          <a:p>
            <a:pPr algn="ctr"/>
            <a:r>
              <a:rPr lang="en-US" sz="3100" dirty="0" smtClean="0">
                <a:latin typeface="Book Antiqua" panose="02040602050305030304" pitchFamily="18" charset="0"/>
              </a:rPr>
              <a:t>RUNGTA COLLEGE OF DENTAL SCIENCES &amp; RESEARCH </a:t>
            </a:r>
            <a:r>
              <a:rPr lang="en-US" sz="3200" dirty="0" smtClean="0">
                <a:latin typeface="Book Antiqua" panose="02040602050305030304" pitchFamily="18" charset="0"/>
              </a:rPr>
              <a:t/>
            </a:r>
            <a:br>
              <a:rPr lang="en-US" sz="3200" dirty="0" smtClean="0">
                <a:latin typeface="Book Antiqua" panose="02040602050305030304" pitchFamily="18" charset="0"/>
              </a:rPr>
            </a:br>
            <a:endParaRPr lang="en-US" dirty="0"/>
          </a:p>
        </p:txBody>
      </p:sp>
      <p:sp>
        <p:nvSpPr>
          <p:cNvPr id="5" name="Subtitle 4"/>
          <p:cNvSpPr>
            <a:spLocks noGrp="1"/>
          </p:cNvSpPr>
          <p:nvPr>
            <p:ph type="subTitle" idx="1"/>
          </p:nvPr>
        </p:nvSpPr>
        <p:spPr>
          <a:xfrm>
            <a:off x="2819400" y="3048000"/>
            <a:ext cx="8229600" cy="1193322"/>
          </a:xfrm>
        </p:spPr>
        <p:txBody>
          <a:bodyPr>
            <a:noAutofit/>
          </a:bodyPr>
          <a:lstStyle/>
          <a:p>
            <a:r>
              <a:rPr lang="en-US" sz="2800" dirty="0" smtClean="0"/>
              <a:t>REGRESSIVE ALTERATIONS OF TOOTH</a:t>
            </a:r>
          </a:p>
          <a:p>
            <a:endParaRPr lang="en-US" sz="2800" dirty="0"/>
          </a:p>
        </p:txBody>
      </p:sp>
      <p:pic>
        <p:nvPicPr>
          <p:cNvPr id="6" name="Picture 5"/>
          <p:cNvPicPr>
            <a:picLocks noChangeAspect="1"/>
          </p:cNvPicPr>
          <p:nvPr/>
        </p:nvPicPr>
        <p:blipFill rotWithShape="1">
          <a:blip r:embed="rId2">
            <a:extLst>
              <a:ext uri="{28A0092B-C50C-407E-A947-70E740481C1C}">
                <a14:useLocalDpi xmlns="" xmlns:a14="http://schemas.microsoft.com/office/drawing/2010/main" val="0"/>
              </a:ext>
            </a:extLst>
          </a:blip>
          <a:srcRect l="15781" r="15781"/>
          <a:stretch/>
        </p:blipFill>
        <p:spPr>
          <a:xfrm>
            <a:off x="0" y="0"/>
            <a:ext cx="2499360" cy="2114550"/>
          </a:xfrm>
          <a:prstGeom prst="rect">
            <a:avLst/>
          </a:prstGeom>
        </p:spPr>
      </p:pic>
      <p:sp>
        <p:nvSpPr>
          <p:cNvPr id="7" name="Rectangle 6"/>
          <p:cNvSpPr/>
          <p:nvPr/>
        </p:nvSpPr>
        <p:spPr>
          <a:xfrm>
            <a:off x="1" y="2286000"/>
            <a:ext cx="3855543" cy="523220"/>
          </a:xfrm>
          <a:prstGeom prst="rect">
            <a:avLst/>
          </a:prstGeom>
        </p:spPr>
        <p:txBody>
          <a:bodyPr wrap="none">
            <a:spAutoFit/>
          </a:bodyPr>
          <a:lstStyle/>
          <a:p>
            <a:r>
              <a:rPr lang="en-US" sz="2800" dirty="0" smtClean="0">
                <a:latin typeface="Book Antiqua" panose="02040602050305030304" pitchFamily="18" charset="0"/>
              </a:rPr>
              <a:t>TITLE OF THE TOPIC </a:t>
            </a:r>
            <a:endParaRPr lang="en-US" sz="2800" dirty="0">
              <a:latin typeface="Book Antiqua" panose="02040602050305030304" pitchFamily="18" charset="0"/>
            </a:endParaRPr>
          </a:p>
        </p:txBody>
      </p:sp>
      <p:sp>
        <p:nvSpPr>
          <p:cNvPr id="8" name="Rectangle 7"/>
          <p:cNvSpPr/>
          <p:nvPr/>
        </p:nvSpPr>
        <p:spPr>
          <a:xfrm>
            <a:off x="685800" y="4953000"/>
            <a:ext cx="11887200" cy="461665"/>
          </a:xfrm>
          <a:prstGeom prst="rect">
            <a:avLst/>
          </a:prstGeom>
        </p:spPr>
        <p:txBody>
          <a:bodyPr wrap="square">
            <a:spAutoFit/>
          </a:bodyPr>
          <a:lstStyle/>
          <a:p>
            <a:pPr algn="ctr"/>
            <a:r>
              <a:rPr lang="en-US" sz="2400" b="1" dirty="0" smtClean="0">
                <a:latin typeface="Book Antiqua" panose="02040602050305030304" pitchFamily="18" charset="0"/>
              </a:rPr>
              <a:t>DEPARTMENT OF ORAL PATHOLOGY &amp; MICROBIOLOGY   </a:t>
            </a:r>
            <a:endParaRPr lang="en-US" sz="2400" b="1" dirty="0">
              <a:latin typeface="Book Antiqua" panose="0204060205030503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23918B-6405-C84C-B398-388D47A2E22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860FEA57-6639-BA40-AEE9-17DAF9A60964}"/>
              </a:ext>
            </a:extLst>
          </p:cNvPr>
          <p:cNvSpPr>
            <a:spLocks noGrp="1"/>
          </p:cNvSpPr>
          <p:nvPr>
            <p:ph idx="1"/>
          </p:nvPr>
        </p:nvSpPr>
        <p:spPr>
          <a:xfrm>
            <a:off x="1451579" y="2015732"/>
            <a:ext cx="9603275" cy="3450613"/>
          </a:xfrm>
        </p:spPr>
        <p:txBody>
          <a:bodyPr/>
          <a:lstStyle/>
          <a:p>
            <a:r>
              <a:rPr lang="en-US"/>
              <a:t>CAUSES OF PATHOLOGICAL ATTRITION </a:t>
            </a:r>
          </a:p>
          <a:p>
            <a:pPr marL="0" indent="0">
              <a:buNone/>
            </a:pPr>
            <a:r>
              <a:rPr lang="en-US"/>
              <a:t> • Abnormal occlusion</a:t>
            </a:r>
          </a:p>
          <a:p>
            <a:pPr marL="0" indent="0">
              <a:buNone/>
            </a:pPr>
            <a:r>
              <a:rPr lang="en-US"/>
              <a:t>• Premature extraction of teeth</a:t>
            </a:r>
          </a:p>
          <a:p>
            <a:pPr marL="0" indent="0">
              <a:buNone/>
            </a:pPr>
            <a:r>
              <a:rPr lang="en-US"/>
              <a:t> • Abnormal chewing habits  </a:t>
            </a:r>
          </a:p>
          <a:p>
            <a:pPr marL="0" indent="0">
              <a:buNone/>
            </a:pPr>
            <a:r>
              <a:rPr lang="en-US"/>
              <a:t>• Structural defects in teeth</a:t>
            </a:r>
          </a:p>
        </p:txBody>
      </p:sp>
    </p:spTree>
    <p:extLst>
      <p:ext uri="{BB962C8B-B14F-4D97-AF65-F5344CB8AC3E}">
        <p14:creationId xmlns:p14="http://schemas.microsoft.com/office/powerpoint/2010/main" xmlns="" val="25411168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0270780-FEA3-C144-88F8-3741ABA66223}"/>
              </a:ext>
            </a:extLst>
          </p:cNvPr>
          <p:cNvSpPr txBox="1"/>
          <p:nvPr/>
        </p:nvSpPr>
        <p:spPr>
          <a:xfrm>
            <a:off x="773832" y="-1230561"/>
            <a:ext cx="11418168" cy="11595653"/>
          </a:xfrm>
          <a:prstGeom prst="rect">
            <a:avLst/>
          </a:prstGeom>
          <a:noFill/>
        </p:spPr>
        <p:txBody>
          <a:bodyPr wrap="square" rtlCol="0">
            <a:spAutoFit/>
          </a:bodyPr>
          <a:lstStyle/>
          <a:p>
            <a:pPr algn="l"/>
            <a:endParaRPr lang="en-US"/>
          </a:p>
        </p:txBody>
      </p:sp>
      <p:sp>
        <p:nvSpPr>
          <p:cNvPr id="5" name="TextBox 4">
            <a:extLst>
              <a:ext uri="{FF2B5EF4-FFF2-40B4-BE49-F238E27FC236}">
                <a16:creationId xmlns:a16="http://schemas.microsoft.com/office/drawing/2014/main" xmlns="" id="{BD0AB2B2-AF84-A34C-B5DC-1B3F82AB0A54}"/>
              </a:ext>
            </a:extLst>
          </p:cNvPr>
          <p:cNvSpPr txBox="1"/>
          <p:nvPr/>
        </p:nvSpPr>
        <p:spPr>
          <a:xfrm>
            <a:off x="993912" y="0"/>
            <a:ext cx="10811171" cy="5909310"/>
          </a:xfrm>
          <a:prstGeom prst="rect">
            <a:avLst/>
          </a:prstGeom>
          <a:noFill/>
        </p:spPr>
        <p:txBody>
          <a:bodyPr wrap="square" rtlCol="0">
            <a:spAutoFit/>
          </a:bodyPr>
          <a:lstStyle/>
          <a:p>
            <a:pPr algn="l"/>
            <a:r>
              <a:rPr lang="en-US"/>
              <a:t>CLINICAL FEATURES OF ATTRITION </a:t>
            </a:r>
          </a:p>
          <a:p>
            <a:pPr algn="l"/>
            <a:r>
              <a:rPr lang="en-US"/>
              <a:t>• Attrition can occur in both deciduous as well as in the permanent teeth. </a:t>
            </a:r>
          </a:p>
          <a:p>
            <a:pPr algn="l"/>
            <a:r>
              <a:rPr lang="en-US"/>
              <a:t>• Attrition of tooth is clinically manifested by the formation of flat, smooth, shiny, well-polished facets on those surfaces of teeth which come in contact with the opposing teeth.</a:t>
            </a:r>
          </a:p>
          <a:p>
            <a:pPr algn="l"/>
            <a:r>
              <a:rPr lang="en-US"/>
              <a:t> • Thus, attrition often occurs on the tip of the cusps, incisal edges, on the proximal contact areas, labial surface of lower anteriors and palatal surfaces of upper anteriors. </a:t>
            </a:r>
          </a:p>
          <a:p>
            <a:pPr algn="l"/>
            <a:r>
              <a:rPr lang="en-US"/>
              <a:t>• In advanced cases, attrition may lead to severe reduction in the cuspal height with complete wearing of enamel and flattening of the entire occlusal surface. </a:t>
            </a:r>
          </a:p>
          <a:p>
            <a:pPr algn="l"/>
            <a:r>
              <a:rPr lang="en-US"/>
              <a:t>• When the enamel is lost on the occlusal surface, the dentin becomes attrited at a faster rate and the lesion may become cap shaped, surrounded by a rim of enamel at the periphery. </a:t>
            </a:r>
          </a:p>
          <a:p>
            <a:pPr algn="l"/>
            <a:r>
              <a:rPr lang="en-US"/>
              <a:t>• When dentin becomes exposed it generally becomes discolored brown. </a:t>
            </a:r>
          </a:p>
          <a:p>
            <a:pPr algn="l"/>
            <a:r>
              <a:rPr lang="en-US"/>
              <a:t>• Attrition in the proximal surfaces of teeth occurs due to vertical movements of tooth within the socket during mastication. </a:t>
            </a:r>
          </a:p>
          <a:p>
            <a:pPr algn="l"/>
            <a:r>
              <a:rPr lang="en-US"/>
              <a:t>• Proximal surface attrition causes transformation of proximal “contact points” to relatively broad and flat “contact areas”. </a:t>
            </a:r>
          </a:p>
          <a:p>
            <a:pPr algn="l"/>
            <a:r>
              <a:rPr lang="en-US"/>
              <a:t>• This type of loss of tooth structure from the proximal surfaces may even lead to mesial migration of teeth in the dental arch. </a:t>
            </a:r>
          </a:p>
          <a:p>
            <a:pPr algn="l"/>
            <a:r>
              <a:rPr lang="en-US"/>
              <a:t>• Normally, men often exhibit more severe attritions of teeth than women. </a:t>
            </a:r>
          </a:p>
          <a:p>
            <a:pPr algn="l"/>
            <a:r>
              <a:rPr lang="en-US"/>
              <a:t>• Exposure of dentinal tubules in severe cases of attrition may lead to tooth hypersensitivity. </a:t>
            </a:r>
          </a:p>
          <a:p>
            <a:pPr algn="l"/>
            <a:r>
              <a:rPr lang="en-US"/>
              <a:t>• Pulp exposure and subsequent pain are rare in case of attrition as the process is generally slow, and often allows sufficient time for formation of protective reparative dentin. </a:t>
            </a:r>
          </a:p>
        </p:txBody>
      </p:sp>
    </p:spTree>
    <p:extLst>
      <p:ext uri="{BB962C8B-B14F-4D97-AF65-F5344CB8AC3E}">
        <p14:creationId xmlns:p14="http://schemas.microsoft.com/office/powerpoint/2010/main" xmlns="" val="835032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087FC6E-CFB3-824B-9329-3D2DEAD47AF5}"/>
              </a:ext>
            </a:extLst>
          </p:cNvPr>
          <p:cNvSpPr txBox="1"/>
          <p:nvPr/>
        </p:nvSpPr>
        <p:spPr>
          <a:xfrm>
            <a:off x="295807" y="212980"/>
            <a:ext cx="12151769" cy="4247317"/>
          </a:xfrm>
          <a:prstGeom prst="rect">
            <a:avLst/>
          </a:prstGeom>
          <a:noFill/>
        </p:spPr>
        <p:txBody>
          <a:bodyPr wrap="square" rtlCol="0">
            <a:spAutoFit/>
          </a:bodyPr>
          <a:lstStyle/>
          <a:p>
            <a:pPr algn="l"/>
            <a:r>
              <a:rPr lang="en-US"/>
              <a:t>• Attrition may also occur on the restorations of teeth. A common example in this regard, is the development of shiny facets on the amalgam filled surfaces. </a:t>
            </a:r>
          </a:p>
          <a:p>
            <a:pPr algn="l"/>
            <a:r>
              <a:rPr lang="en-US"/>
              <a:t>• Attrition may even possibly lead to fracture of the cusps of teeth or restorations.</a:t>
            </a:r>
          </a:p>
          <a:p>
            <a:pPr algn="l"/>
            <a:endParaRPr lang="en-US"/>
          </a:p>
          <a:p>
            <a:pPr algn="l"/>
            <a:endParaRPr lang="en-US"/>
          </a:p>
          <a:p>
            <a:pPr algn="l"/>
            <a:endParaRPr lang="en-US"/>
          </a:p>
          <a:p>
            <a:pPr algn="l"/>
            <a:endParaRPr lang="en-US"/>
          </a:p>
          <a:p>
            <a:pPr algn="l"/>
            <a:r>
              <a:rPr lang="en-US"/>
              <a:t>TREATMENT </a:t>
            </a:r>
          </a:p>
          <a:p>
            <a:pPr algn="l"/>
            <a:endParaRPr lang="en-US"/>
          </a:p>
          <a:p>
            <a:pPr algn="l"/>
            <a:r>
              <a:rPr lang="en-US"/>
              <a:t>Treatment of attrition is difficult; however certain things can be done to reduce further tooth wear. </a:t>
            </a:r>
          </a:p>
          <a:p>
            <a:pPr algn="l"/>
            <a:r>
              <a:rPr lang="en-US"/>
              <a:t>• Corrections of developmental abnormalities causing traumatic occulusion. </a:t>
            </a:r>
          </a:p>
          <a:p>
            <a:pPr algn="l"/>
            <a:r>
              <a:rPr lang="en-US"/>
              <a:t>• Correction of parafunctional chewing habits. </a:t>
            </a:r>
          </a:p>
          <a:p>
            <a:pPr algn="l"/>
            <a:r>
              <a:rPr lang="en-US"/>
              <a:t>• Protection of tooth by metal or metalceramic crowns where structural defects (e.g. amelogenesis or dentinogenesis imperfecta) exist. </a:t>
            </a:r>
          </a:p>
          <a:p>
            <a:pPr algn="l"/>
            <a:r>
              <a:rPr lang="en-US"/>
              <a:t>• Construction of occlusal guard, if the habit of bruxism is persisting.</a:t>
            </a:r>
          </a:p>
        </p:txBody>
      </p:sp>
    </p:spTree>
    <p:extLst>
      <p:ext uri="{BB962C8B-B14F-4D97-AF65-F5344CB8AC3E}">
        <p14:creationId xmlns:p14="http://schemas.microsoft.com/office/powerpoint/2010/main" xmlns="" val="2954449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6B3957-C773-DB4D-89A3-821FFD7ADE2F}"/>
              </a:ext>
            </a:extLst>
          </p:cNvPr>
          <p:cNvSpPr>
            <a:spLocks noGrp="1"/>
          </p:cNvSpPr>
          <p:nvPr>
            <p:ph type="title"/>
          </p:nvPr>
        </p:nvSpPr>
        <p:spPr>
          <a:xfrm>
            <a:off x="1487076" y="804519"/>
            <a:ext cx="9603275" cy="1049235"/>
          </a:xfrm>
        </p:spPr>
        <p:txBody>
          <a:bodyPr/>
          <a:lstStyle/>
          <a:p>
            <a:r>
              <a:rPr lang="en-US"/>
              <a:t>Abrasion</a:t>
            </a:r>
          </a:p>
        </p:txBody>
      </p:sp>
      <p:sp>
        <p:nvSpPr>
          <p:cNvPr id="3" name="Content Placeholder 2">
            <a:extLst>
              <a:ext uri="{FF2B5EF4-FFF2-40B4-BE49-F238E27FC236}">
                <a16:creationId xmlns:a16="http://schemas.microsoft.com/office/drawing/2014/main" xmlns="" id="{CF3BD90F-C3AD-034C-AE53-EE526C4FB6D4}"/>
              </a:ext>
            </a:extLst>
          </p:cNvPr>
          <p:cNvSpPr>
            <a:spLocks noGrp="1"/>
          </p:cNvSpPr>
          <p:nvPr>
            <p:ph idx="1"/>
          </p:nvPr>
        </p:nvSpPr>
        <p:spPr>
          <a:xfrm>
            <a:off x="1001647" y="2754402"/>
            <a:ext cx="9603275" cy="3450613"/>
          </a:xfrm>
        </p:spPr>
        <p:txBody>
          <a:bodyPr/>
          <a:lstStyle/>
          <a:p>
            <a:r>
              <a:rPr lang="en-US"/>
              <a:t>Abrasion is the pathologic wearing away of tooth substance through some abnormal mechanical process. </a:t>
            </a:r>
          </a:p>
          <a:p>
            <a:r>
              <a:rPr lang="en-US"/>
              <a:t>Abrasion usually occurs on the exposed root surfaces of teeth, but under certain circumstances it may be seen elsewhere, such as on incisal or proximal surfaces.</a:t>
            </a:r>
          </a:p>
          <a:p>
            <a:r>
              <a:rPr lang="en-US"/>
              <a:t> Robinson stated that the most common cause of abrasion of root surfaces is the use of an abrasive dentifrice.</a:t>
            </a:r>
          </a:p>
        </p:txBody>
      </p:sp>
      <p:pic>
        <p:nvPicPr>
          <p:cNvPr id="5" name="Picture 2">
            <a:extLst>
              <a:ext uri="{FF2B5EF4-FFF2-40B4-BE49-F238E27FC236}">
                <a16:creationId xmlns:a16="http://schemas.microsoft.com/office/drawing/2014/main" xmlns="" id="{8C3672FF-087D-9E47-A7B4-904DBC0D8F83}"/>
              </a:ext>
            </a:extLst>
          </p:cNvPr>
          <p:cNvPicPr>
            <a:picLocks noChangeAspect="1" noChangeArrowheads="1"/>
          </p:cNvPicPr>
          <p:nvPr/>
        </p:nvPicPr>
        <p:blipFill>
          <a:blip r:embed="rId2"/>
          <a:srcRect l="1706" t="2500" r="1077" b="5000"/>
          <a:stretch>
            <a:fillRect/>
          </a:stretch>
        </p:blipFill>
        <p:spPr>
          <a:xfrm>
            <a:off x="8009741" y="0"/>
            <a:ext cx="3490929" cy="2588578"/>
          </a:xfrm>
          <a:prstGeom prst="rect">
            <a:avLst/>
          </a:prstGeom>
          <a:ln w="38100" cap="sq">
            <a:solidFill>
              <a:schemeClr val="accent2"/>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2693491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571839-4237-9A44-9C60-A2C98A8D7E7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1E8FE659-573D-3949-B84A-CCDA92450864}"/>
              </a:ext>
            </a:extLst>
          </p:cNvPr>
          <p:cNvSpPr>
            <a:spLocks noGrp="1"/>
          </p:cNvSpPr>
          <p:nvPr>
            <p:ph idx="1"/>
          </p:nvPr>
        </p:nvSpPr>
        <p:spPr>
          <a:xfrm>
            <a:off x="1451579" y="2015732"/>
            <a:ext cx="9603275" cy="3450613"/>
          </a:xfrm>
        </p:spPr>
        <p:txBody>
          <a:bodyPr/>
          <a:lstStyle/>
          <a:p>
            <a:pPr marL="0" indent="0">
              <a:buNone/>
            </a:pPr>
            <a:r>
              <a:rPr lang="en-US"/>
              <a:t>Causes of abrasion </a:t>
            </a:r>
          </a:p>
          <a:p>
            <a:pPr marL="0" indent="0">
              <a:buNone/>
            </a:pPr>
            <a:r>
              <a:rPr lang="en-US"/>
              <a:t>• Toothbrush abrasion </a:t>
            </a:r>
          </a:p>
          <a:p>
            <a:pPr marL="0" indent="0">
              <a:buNone/>
            </a:pPr>
            <a:r>
              <a:rPr lang="en-US"/>
              <a:t>• Habitual abrasion </a:t>
            </a:r>
          </a:p>
          <a:p>
            <a:pPr marL="0" indent="0">
              <a:buNone/>
            </a:pPr>
            <a:r>
              <a:rPr lang="en-US"/>
              <a:t> • Occupational abrasions</a:t>
            </a:r>
          </a:p>
          <a:p>
            <a:pPr marL="0" indent="0">
              <a:buNone/>
            </a:pPr>
            <a:r>
              <a:rPr lang="en-US"/>
              <a:t> • Abrasions by prosthetic appliances</a:t>
            </a:r>
          </a:p>
          <a:p>
            <a:pPr marL="0" indent="0">
              <a:buNone/>
            </a:pPr>
            <a:r>
              <a:rPr lang="en-US"/>
              <a:t> • Ritual abrasions.</a:t>
            </a:r>
          </a:p>
        </p:txBody>
      </p:sp>
    </p:spTree>
    <p:extLst>
      <p:ext uri="{BB962C8B-B14F-4D97-AF65-F5344CB8AC3E}">
        <p14:creationId xmlns:p14="http://schemas.microsoft.com/office/powerpoint/2010/main" xmlns="" val="2874869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D7B2101-D170-EA42-89AE-F3F1E3612A08}"/>
              </a:ext>
            </a:extLst>
          </p:cNvPr>
          <p:cNvSpPr txBox="1"/>
          <p:nvPr/>
        </p:nvSpPr>
        <p:spPr>
          <a:xfrm>
            <a:off x="399931" y="627113"/>
            <a:ext cx="11392138" cy="5355312"/>
          </a:xfrm>
          <a:prstGeom prst="rect">
            <a:avLst/>
          </a:prstGeom>
          <a:noFill/>
        </p:spPr>
        <p:txBody>
          <a:bodyPr wrap="square" rtlCol="0">
            <a:spAutoFit/>
          </a:bodyPr>
          <a:lstStyle/>
          <a:p>
            <a:pPr algn="l"/>
            <a:r>
              <a:rPr lang="en-US"/>
              <a:t>CLINICAL FEATURES OF ABRASIONS </a:t>
            </a:r>
          </a:p>
          <a:p>
            <a:pPr algn="l"/>
            <a:endParaRPr lang="en-US"/>
          </a:p>
          <a:p>
            <a:pPr algn="l"/>
            <a:r>
              <a:rPr lang="en-US"/>
              <a:t>• In abrasion of tooth, the type and severity of surface wear will depend upon the duration and the type of faulty habit adopted by the person. </a:t>
            </a:r>
          </a:p>
          <a:p>
            <a:pPr algn="l"/>
            <a:r>
              <a:rPr lang="en-US"/>
              <a:t>• Clinical manifestations differ in different types of habit, e.g. a defect in the tooth due to toothbrush abrasion will differ from that of the occupational abrasion or from the habitual abrasion. </a:t>
            </a:r>
          </a:p>
          <a:p>
            <a:pPr algn="l"/>
            <a:r>
              <a:rPr lang="en-US"/>
              <a:t>• The abrasion produces a ‘v’ shaped or wedgeshaped horizontal cervical notch on the buccal surface of teeth. The notch will have sharp angles and highly polished dentin surface. </a:t>
            </a:r>
          </a:p>
          <a:p>
            <a:pPr algn="l"/>
            <a:r>
              <a:rPr lang="en-US"/>
              <a:t>• Toothbrush abrasions commonly occur on the cervical areas of the labial or buccal surfaces of teeth. </a:t>
            </a:r>
          </a:p>
          <a:p>
            <a:pPr algn="l"/>
            <a:r>
              <a:rPr lang="en-US"/>
              <a:t>• Canines and premolars being the more prominent teeth are often more severely affected by abrasion.</a:t>
            </a:r>
          </a:p>
          <a:p>
            <a:pPr algn="l"/>
            <a:r>
              <a:rPr lang="en-US"/>
              <a:t>• Teeth on the left side of the arch are more severely involved in right-handed persons and vice versa. </a:t>
            </a:r>
          </a:p>
          <a:p>
            <a:pPr algn="l"/>
            <a:r>
              <a:rPr lang="en-US"/>
              <a:t>• Maxillary teeth are more commonly affected than mandibular teeth. </a:t>
            </a:r>
          </a:p>
          <a:p>
            <a:pPr algn="l"/>
            <a:r>
              <a:rPr lang="en-US"/>
              <a:t>• In cervical abrasion, lesions are more often wide than deep. </a:t>
            </a:r>
          </a:p>
          <a:p>
            <a:pPr algn="l"/>
            <a:r>
              <a:rPr lang="en-US"/>
              <a:t>• Toothbrush abrasion may also cause gingival recession. </a:t>
            </a:r>
          </a:p>
          <a:p>
            <a:pPr algn="l"/>
            <a:r>
              <a:rPr lang="en-US"/>
              <a:t>• In pipe smokers, abrasions develop on the insical surfaces of upper and lower anterior teeth. The lesion is characterized by a wellpolished notch, whose shape typically matches with the shape of the pipe stem used by the smoker. </a:t>
            </a:r>
          </a:p>
          <a:p>
            <a:pPr algn="l"/>
            <a:r>
              <a:rPr lang="en-US"/>
              <a:t>• Abrasion caused by habitual holding of nails or needles or other small tools by the tailors or shoe makers or carpenters, etc. often produces a small, deep, well-polished ‘ditch’ on the incisal edge of teeth. </a:t>
            </a:r>
          </a:p>
          <a:p>
            <a:pPr algn="l"/>
            <a:endParaRPr lang="en-US"/>
          </a:p>
        </p:txBody>
      </p:sp>
    </p:spTree>
    <p:extLst>
      <p:ext uri="{BB962C8B-B14F-4D97-AF65-F5344CB8AC3E}">
        <p14:creationId xmlns:p14="http://schemas.microsoft.com/office/powerpoint/2010/main" xmlns="" val="12460584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0199D2CC-2DA8-CF4A-93F7-53D1BF046E79}"/>
              </a:ext>
            </a:extLst>
          </p:cNvPr>
          <p:cNvSpPr txBox="1"/>
          <p:nvPr/>
        </p:nvSpPr>
        <p:spPr>
          <a:xfrm>
            <a:off x="463826" y="863755"/>
            <a:ext cx="11264347" cy="3970318"/>
          </a:xfrm>
          <a:prstGeom prst="rect">
            <a:avLst/>
          </a:prstGeom>
          <a:noFill/>
        </p:spPr>
        <p:txBody>
          <a:bodyPr wrap="square" rtlCol="0">
            <a:spAutoFit/>
          </a:bodyPr>
          <a:lstStyle/>
          <a:p>
            <a:pPr algn="l"/>
            <a:r>
              <a:rPr lang="en-US"/>
              <a:t>• Faulty use of tooth-prick or dental floss cause loss of dentin and cementum, especially of the root surfaces on the proximal walls of teeth. </a:t>
            </a:r>
          </a:p>
          <a:p>
            <a:pPr algn="l"/>
            <a:r>
              <a:rPr lang="en-US"/>
              <a:t>• Severe abrasion (of any type) may cause opening up of the dentinal tubules and therefore, the patient may experience sensitivity in the affected teeth due to hot and cold substances.</a:t>
            </a:r>
          </a:p>
          <a:p>
            <a:pPr algn="l"/>
            <a:r>
              <a:rPr lang="en-US"/>
              <a:t> • Secondary or reactionary dentin usually forms on the pulpal surfaces to protect the teeth from pulp exposures. </a:t>
            </a:r>
          </a:p>
          <a:p>
            <a:pPr algn="l"/>
            <a:r>
              <a:rPr lang="en-US"/>
              <a:t> • In untreated cases, the lesion may deepen further and it may eventually expose the dental pulp with subsequent of pulpitis and other associated manifestations.</a:t>
            </a:r>
          </a:p>
          <a:p>
            <a:pPr algn="l"/>
            <a:endParaRPr lang="en-US"/>
          </a:p>
          <a:p>
            <a:pPr algn="l"/>
            <a:endParaRPr lang="en-US"/>
          </a:p>
          <a:p>
            <a:pPr algn="l"/>
            <a:r>
              <a:rPr lang="en-US"/>
              <a:t>TREATMENT</a:t>
            </a:r>
          </a:p>
          <a:p>
            <a:pPr algn="l"/>
            <a:endParaRPr lang="en-US"/>
          </a:p>
          <a:p>
            <a:pPr algn="l"/>
            <a:r>
              <a:rPr lang="en-US"/>
              <a:t> Avoidance of abnormal brushing habits prevent abrasions, however in already developed cases, restorative treatment helps to keep the tooth surface intact and also it prevents further tooth wear.</a:t>
            </a:r>
          </a:p>
          <a:p>
            <a:pPr algn="l"/>
            <a:endParaRPr lang="en-US"/>
          </a:p>
        </p:txBody>
      </p:sp>
    </p:spTree>
    <p:extLst>
      <p:ext uri="{BB962C8B-B14F-4D97-AF65-F5344CB8AC3E}">
        <p14:creationId xmlns:p14="http://schemas.microsoft.com/office/powerpoint/2010/main" xmlns="" val="3089346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5CF460-578A-9546-869A-EB75E3EFECD1}"/>
              </a:ext>
            </a:extLst>
          </p:cNvPr>
          <p:cNvSpPr>
            <a:spLocks noGrp="1"/>
          </p:cNvSpPr>
          <p:nvPr>
            <p:ph type="title"/>
          </p:nvPr>
        </p:nvSpPr>
        <p:spPr/>
        <p:txBody>
          <a:bodyPr/>
          <a:lstStyle/>
          <a:p>
            <a:r>
              <a:rPr lang="en-US"/>
              <a:t>TOOTH ABFRACTION</a:t>
            </a:r>
          </a:p>
        </p:txBody>
      </p:sp>
      <p:sp>
        <p:nvSpPr>
          <p:cNvPr id="3" name="Content Placeholder 2">
            <a:extLst>
              <a:ext uri="{FF2B5EF4-FFF2-40B4-BE49-F238E27FC236}">
                <a16:creationId xmlns:a16="http://schemas.microsoft.com/office/drawing/2014/main" xmlns="" id="{08DC79C3-B265-F34F-A786-C1CF79C43C63}"/>
              </a:ext>
            </a:extLst>
          </p:cNvPr>
          <p:cNvSpPr>
            <a:spLocks noGrp="1"/>
          </p:cNvSpPr>
          <p:nvPr>
            <p:ph idx="1"/>
          </p:nvPr>
        </p:nvSpPr>
        <p:spPr>
          <a:xfrm>
            <a:off x="1294362" y="1529626"/>
            <a:ext cx="9603275" cy="4523855"/>
          </a:xfrm>
        </p:spPr>
        <p:txBody>
          <a:bodyPr>
            <a:normAutofit fontScale="85000" lnSpcReduction="10000"/>
          </a:bodyPr>
          <a:lstStyle/>
          <a:p>
            <a:r>
              <a:rPr lang="en-US"/>
              <a:t>Abfraction is the pathologic loss of tooth enamel and dentin caused by biomechanical loading forces.</a:t>
            </a:r>
          </a:p>
          <a:p>
            <a:pPr marL="0" indent="0">
              <a:buNone/>
            </a:pPr>
            <a:r>
              <a:rPr lang="en-US"/>
              <a:t>FORCES CAUSING ABFRACTION</a:t>
            </a:r>
          </a:p>
          <a:p>
            <a:pPr marL="0" indent="0">
              <a:buNone/>
            </a:pPr>
            <a:r>
              <a:rPr lang="en-US"/>
              <a:t> • Static forces: Produced during swallowing, tongue thrusting and cleanching. </a:t>
            </a:r>
          </a:p>
          <a:p>
            <a:pPr marL="0" indent="0">
              <a:buNone/>
            </a:pPr>
            <a:r>
              <a:rPr lang="en-US"/>
              <a:t>• Cyclic forces: Forces produced during chewing. These forces cause repeated flexure and ultimate material fatigue to the affected tooth at locations away from the point of loading. </a:t>
            </a:r>
          </a:p>
          <a:p>
            <a:pPr marL="0" indent="0">
              <a:buNone/>
            </a:pPr>
            <a:r>
              <a:rPr lang="en-US"/>
              <a:t>CLINICAL FEATURES </a:t>
            </a:r>
          </a:p>
          <a:p>
            <a:pPr marL="0" indent="0">
              <a:buNone/>
            </a:pPr>
            <a:r>
              <a:rPr lang="en-US"/>
              <a:t>• Abfraction causes breaking down of enamel on the buccal surface of tooth.</a:t>
            </a:r>
          </a:p>
          <a:p>
            <a:pPr marL="0" indent="0">
              <a:buNone/>
            </a:pPr>
            <a:r>
              <a:rPr lang="en-US"/>
              <a:t> • People with open bite or very deep class I cavity are more prone to develop abfraction of tooth.</a:t>
            </a:r>
          </a:p>
          <a:p>
            <a:pPr marL="0" indent="0">
              <a:buNone/>
            </a:pPr>
            <a:r>
              <a:rPr lang="en-US"/>
              <a:t> • Sensitivity of tooth, sign of traumatic occlusion and wearing on the occlusal surface are often seen. </a:t>
            </a:r>
          </a:p>
          <a:p>
            <a:pPr marL="0" indent="0">
              <a:buNone/>
            </a:pPr>
            <a:r>
              <a:rPr lang="en-US"/>
              <a:t>• Stress lines on the tooth surface and sometimes fracture of the tooth may occur. </a:t>
            </a:r>
          </a:p>
          <a:p>
            <a:pPr marL="0" indent="0">
              <a:buNone/>
            </a:pPr>
            <a:r>
              <a:rPr lang="en-US"/>
              <a:t>• Repeated failure of restorations on the cervical area due to damaging lateral forces.</a:t>
            </a:r>
          </a:p>
        </p:txBody>
      </p:sp>
    </p:spTree>
    <p:extLst>
      <p:ext uri="{BB962C8B-B14F-4D97-AF65-F5344CB8AC3E}">
        <p14:creationId xmlns:p14="http://schemas.microsoft.com/office/powerpoint/2010/main" xmlns="" val="2616552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xmlns="" id="{659F0191-2AA0-FC08-5695-992348E4B404}"/>
              </a:ext>
            </a:extLst>
          </p:cNvPr>
          <p:cNvSpPr>
            <a:spLocks noGrp="1"/>
          </p:cNvSpPr>
          <p:nvPr>
            <p:ph type="title" idx="4294967295"/>
          </p:nvPr>
        </p:nvSpPr>
        <p:spPr>
          <a:xfrm>
            <a:off x="3962400" y="620713"/>
            <a:ext cx="8229600" cy="922337"/>
          </a:xfrm>
        </p:spPr>
        <p:txBody>
          <a:bodyPr/>
          <a:lstStyle/>
          <a:p>
            <a:pPr eaLnBrk="1" hangingPunct="1"/>
            <a:r>
              <a:rPr lang="en-US" altLang="en-US"/>
              <a:t>Abfraction </a:t>
            </a:r>
          </a:p>
        </p:txBody>
      </p:sp>
      <p:pic>
        <p:nvPicPr>
          <p:cNvPr id="17411" name="Picture 3">
            <a:extLst>
              <a:ext uri="{FF2B5EF4-FFF2-40B4-BE49-F238E27FC236}">
                <a16:creationId xmlns:a16="http://schemas.microsoft.com/office/drawing/2014/main" xmlns="" id="{31D9A6EC-F3D8-3E11-829D-129D5727D946}"/>
              </a:ext>
            </a:extLst>
          </p:cNvPr>
          <p:cNvPicPr>
            <a:picLocks noGrp="1" noChangeAspect="1" noChangeArrowheads="1"/>
          </p:cNvPicPr>
          <p:nvPr>
            <p:ph idx="4294967295"/>
          </p:nvPr>
        </p:nvPicPr>
        <p:blipFill>
          <a:blip r:embed="rId2">
            <a:extLst>
              <a:ext uri="{28A0092B-C50C-407E-A947-70E740481C1C}">
                <a14:useLocalDpi xmlns:a14="http://schemas.microsoft.com/office/drawing/2010/main" xmlns="" val="0"/>
              </a:ext>
            </a:extLst>
          </a:blip>
          <a:srcRect/>
          <a:stretch>
            <a:fillRect/>
          </a:stretch>
        </p:blipFill>
        <p:spPr>
          <a:xfrm>
            <a:off x="3076397" y="2371726"/>
            <a:ext cx="5184775" cy="3505200"/>
          </a:xfrm>
        </p:spPr>
      </p:pic>
      <p:sp>
        <p:nvSpPr>
          <p:cNvPr id="17412" name="TextBox 6">
            <a:extLst>
              <a:ext uri="{FF2B5EF4-FFF2-40B4-BE49-F238E27FC236}">
                <a16:creationId xmlns:a16="http://schemas.microsoft.com/office/drawing/2014/main" xmlns="" id="{4F3FC7FB-9A52-9B0B-80A5-19B41503A517}"/>
              </a:ext>
            </a:extLst>
          </p:cNvPr>
          <p:cNvSpPr txBox="1">
            <a:spLocks noChangeArrowheads="1"/>
          </p:cNvSpPr>
          <p:nvPr/>
        </p:nvSpPr>
        <p:spPr bwMode="auto">
          <a:xfrm>
            <a:off x="3287714" y="5876926"/>
            <a:ext cx="53292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200">
                <a:latin typeface="Calibri" panose="020F0502020204030204" pitchFamily="34" charset="0"/>
              </a:rPr>
              <a:t>Schematic view of abfraction – enamel prism fracturing due to stress effect of occlusal load which is focused on the area along the marginal edges of the crowns. </a:t>
            </a:r>
          </a:p>
        </p:txBody>
      </p:sp>
      <p:sp>
        <p:nvSpPr>
          <p:cNvPr id="17413" name="TextBox 7">
            <a:extLst>
              <a:ext uri="{FF2B5EF4-FFF2-40B4-BE49-F238E27FC236}">
                <a16:creationId xmlns:a16="http://schemas.microsoft.com/office/drawing/2014/main" xmlns="" id="{D7E94543-4884-F738-2477-72ADB814250B}"/>
              </a:ext>
            </a:extLst>
          </p:cNvPr>
          <p:cNvSpPr txBox="1">
            <a:spLocks noChangeArrowheads="1"/>
          </p:cNvSpPr>
          <p:nvPr/>
        </p:nvSpPr>
        <p:spPr bwMode="auto">
          <a:xfrm>
            <a:off x="2208213" y="1557339"/>
            <a:ext cx="763270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a:latin typeface="Calibri" panose="020F0502020204030204" pitchFamily="34" charset="0"/>
              </a:rPr>
              <a:t>Loss of tooth structure that results from repeated tooth flexure caused by occlusal stresses.</a:t>
            </a:r>
          </a:p>
          <a:p>
            <a:pPr eaLnBrk="1" hangingPunct="1"/>
            <a:endParaRPr lang="en-US" altLang="en-US">
              <a:latin typeface="Calibri" panose="020F0502020204030204" pitchFamily="34" charset="0"/>
            </a:endParaRPr>
          </a:p>
        </p:txBody>
      </p:sp>
    </p:spTree>
    <p:extLst>
      <p:ext uri="{BB962C8B-B14F-4D97-AF65-F5344CB8AC3E}">
        <p14:creationId xmlns:p14="http://schemas.microsoft.com/office/powerpoint/2010/main" xmlns="" val="3787177295"/>
      </p:ext>
    </p:extLst>
  </p:cSld>
  <p:clrMapOvr>
    <a:masterClrMapping/>
  </p:clrMapOvr>
  <p:transition spd="med">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D69EE3-43C3-324F-ADCE-56332D31CEAA}"/>
              </a:ext>
            </a:extLst>
          </p:cNvPr>
          <p:cNvSpPr>
            <a:spLocks noGrp="1"/>
          </p:cNvSpPr>
          <p:nvPr>
            <p:ph type="title"/>
          </p:nvPr>
        </p:nvSpPr>
        <p:spPr/>
        <p:txBody>
          <a:bodyPr/>
          <a:lstStyle/>
          <a:p>
            <a:r>
              <a:rPr lang="en-US"/>
              <a:t>EROSION OF TEETH</a:t>
            </a:r>
          </a:p>
        </p:txBody>
      </p:sp>
      <p:sp>
        <p:nvSpPr>
          <p:cNvPr id="3" name="Content Placeholder 2">
            <a:extLst>
              <a:ext uri="{FF2B5EF4-FFF2-40B4-BE49-F238E27FC236}">
                <a16:creationId xmlns:a16="http://schemas.microsoft.com/office/drawing/2014/main" xmlns="" id="{16FDDA8F-539C-CB4C-913B-720F4DCB20CF}"/>
              </a:ext>
            </a:extLst>
          </p:cNvPr>
          <p:cNvSpPr>
            <a:spLocks noGrp="1"/>
          </p:cNvSpPr>
          <p:nvPr>
            <p:ph idx="1"/>
          </p:nvPr>
        </p:nvSpPr>
        <p:spPr>
          <a:xfrm>
            <a:off x="1294362" y="1948413"/>
            <a:ext cx="9603275" cy="4105068"/>
          </a:xfrm>
        </p:spPr>
        <p:txBody>
          <a:bodyPr>
            <a:normAutofit fontScale="85000" lnSpcReduction="20000"/>
          </a:bodyPr>
          <a:lstStyle/>
          <a:p>
            <a:pPr marL="0" indent="0">
              <a:buNone/>
            </a:pPr>
            <a:r>
              <a:rPr lang="en-US"/>
              <a:t>Erosion can be defined as progressive irreversible loss of hard dental tissues by some chemical process that does not involve bacterial action</a:t>
            </a:r>
          </a:p>
          <a:p>
            <a:pPr marL="0" indent="0">
              <a:buNone/>
            </a:pPr>
            <a:r>
              <a:rPr lang="en-US"/>
              <a:t>ETIOLOGIC FACTORS FOR EROSION</a:t>
            </a:r>
          </a:p>
          <a:p>
            <a:pPr marL="0" indent="0">
              <a:buNone/>
            </a:pPr>
            <a:r>
              <a:rPr lang="en-US"/>
              <a:t> (A) EXTRINSIC FACTORS </a:t>
            </a:r>
          </a:p>
          <a:p>
            <a:r>
              <a:rPr lang="en-US"/>
              <a:t>Acidic Foods and Beverages</a:t>
            </a:r>
          </a:p>
          <a:p>
            <a:r>
              <a:rPr lang="en-US"/>
              <a:t>Medications- Some medicines can be highly acidic in nature (e.g. vitamin C and hydrochloric acid preparations, etc.) and they can cause erosion of teeth when chewed or kept in the mouth for a long time prior to swallowing. </a:t>
            </a:r>
          </a:p>
          <a:p>
            <a:r>
              <a:rPr lang="en-US"/>
              <a:t>Occupational erosions - Occupational erosions are seen among workers who often come in contact with acids at their place of work. Commonly vapors of different acids, e.g. chromic acid, hydrochloric acid, sulphuric acid and nitric acids, etc. are released into the work environment during industrial electrolyte process.</a:t>
            </a:r>
          </a:p>
        </p:txBody>
      </p:sp>
    </p:spTree>
    <p:extLst>
      <p:ext uri="{BB962C8B-B14F-4D97-AF65-F5344CB8AC3E}">
        <p14:creationId xmlns:p14="http://schemas.microsoft.com/office/powerpoint/2010/main" xmlns="" val="2512774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D439756C-7B44-F84A-85DB-A2D18BFB096B}"/>
              </a:ext>
            </a:extLst>
          </p:cNvPr>
          <p:cNvSpPr txBox="1"/>
          <p:nvPr/>
        </p:nvSpPr>
        <p:spPr>
          <a:xfrm rot="10800000" flipV="1">
            <a:off x="2616357" y="309034"/>
            <a:ext cx="9489504" cy="1569660"/>
          </a:xfrm>
          <a:prstGeom prst="rect">
            <a:avLst/>
          </a:prstGeom>
          <a:noFill/>
        </p:spPr>
        <p:txBody>
          <a:bodyPr wrap="square" rtlCol="0">
            <a:spAutoFit/>
          </a:bodyPr>
          <a:lstStyle/>
          <a:p>
            <a:pPr algn="l"/>
            <a:r>
              <a:rPr lang="en-US" sz="2400" b="1" i="1" u="sng"/>
              <a:t>RUNGTA COLLEGE OF </a:t>
            </a:r>
            <a:r>
              <a:rPr lang="en-US" sz="2400" b="1" u="sng"/>
              <a:t>DENTAL</a:t>
            </a:r>
            <a:r>
              <a:rPr lang="en-US" sz="2400" b="1" i="1" u="sng"/>
              <a:t> SCIENCES AND RESEARCH</a:t>
            </a:r>
          </a:p>
          <a:p>
            <a:pPr algn="l"/>
            <a:r>
              <a:rPr lang="en-US" sz="2400" b="1" i="1"/>
              <a:t>                                          </a:t>
            </a:r>
            <a:r>
              <a:rPr lang="en-US" sz="2400" b="1" i="1" u="sng"/>
              <a:t>BHILAI (C.G)</a:t>
            </a:r>
          </a:p>
          <a:p>
            <a:pPr algn="l"/>
            <a:endParaRPr lang="en-US" sz="2400" b="1" i="1" u="sng"/>
          </a:p>
          <a:p>
            <a:pPr algn="l"/>
            <a:endParaRPr lang="en-US" sz="2400" b="1" i="1" u="sng"/>
          </a:p>
        </p:txBody>
      </p:sp>
      <p:sp>
        <p:nvSpPr>
          <p:cNvPr id="7" name="TextBox 6">
            <a:extLst>
              <a:ext uri="{FF2B5EF4-FFF2-40B4-BE49-F238E27FC236}">
                <a16:creationId xmlns:a16="http://schemas.microsoft.com/office/drawing/2014/main" xmlns="" id="{C541DE66-A358-194B-998F-C49636AD1897}"/>
              </a:ext>
            </a:extLst>
          </p:cNvPr>
          <p:cNvSpPr txBox="1"/>
          <p:nvPr/>
        </p:nvSpPr>
        <p:spPr>
          <a:xfrm>
            <a:off x="3013922" y="3201562"/>
            <a:ext cx="6516993" cy="461665"/>
          </a:xfrm>
          <a:prstGeom prst="rect">
            <a:avLst/>
          </a:prstGeom>
          <a:noFill/>
        </p:spPr>
        <p:txBody>
          <a:bodyPr wrap="square" rtlCol="0">
            <a:spAutoFit/>
          </a:bodyPr>
          <a:lstStyle/>
          <a:p>
            <a:pPr algn="ctr"/>
            <a:r>
              <a:rPr lang="en-US" sz="2400" b="1"/>
              <a:t>DEPARTMENT OF ORAL PATHOLOGY</a:t>
            </a:r>
          </a:p>
        </p:txBody>
      </p:sp>
      <p:sp>
        <p:nvSpPr>
          <p:cNvPr id="8" name="TextBox 7">
            <a:extLst>
              <a:ext uri="{FF2B5EF4-FFF2-40B4-BE49-F238E27FC236}">
                <a16:creationId xmlns:a16="http://schemas.microsoft.com/office/drawing/2014/main" xmlns="" id="{A20E211C-706C-B046-92DD-A4FFE9CEFAB4}"/>
              </a:ext>
            </a:extLst>
          </p:cNvPr>
          <p:cNvSpPr txBox="1"/>
          <p:nvPr/>
        </p:nvSpPr>
        <p:spPr>
          <a:xfrm>
            <a:off x="174170" y="4840806"/>
            <a:ext cx="2961387" cy="923330"/>
          </a:xfrm>
          <a:prstGeom prst="rect">
            <a:avLst/>
          </a:prstGeom>
          <a:noFill/>
        </p:spPr>
        <p:txBody>
          <a:bodyPr wrap="square" rtlCol="0">
            <a:spAutoFit/>
          </a:bodyPr>
          <a:lstStyle/>
          <a:p>
            <a:pPr algn="l"/>
            <a:r>
              <a:rPr lang="en-US"/>
              <a:t>GUIDED BY:</a:t>
            </a:r>
          </a:p>
          <a:p>
            <a:pPr algn="l"/>
            <a:r>
              <a:rPr lang="en-US"/>
              <a:t>DR. SIDDHARTH PUNDIR</a:t>
            </a:r>
          </a:p>
          <a:p>
            <a:pPr algn="l"/>
            <a:r>
              <a:rPr lang="en-US"/>
              <a:t>DR. SUDHANSHU DIXIT</a:t>
            </a:r>
          </a:p>
        </p:txBody>
      </p:sp>
      <p:sp>
        <p:nvSpPr>
          <p:cNvPr id="9" name="TextBox 8">
            <a:extLst>
              <a:ext uri="{FF2B5EF4-FFF2-40B4-BE49-F238E27FC236}">
                <a16:creationId xmlns:a16="http://schemas.microsoft.com/office/drawing/2014/main" xmlns="" id="{BD00920C-67B3-4949-B306-7055E3D2C4F4}"/>
              </a:ext>
            </a:extLst>
          </p:cNvPr>
          <p:cNvSpPr txBox="1"/>
          <p:nvPr/>
        </p:nvSpPr>
        <p:spPr>
          <a:xfrm>
            <a:off x="9217360" y="4840806"/>
            <a:ext cx="2596481" cy="923330"/>
          </a:xfrm>
          <a:prstGeom prst="rect">
            <a:avLst/>
          </a:prstGeom>
          <a:noFill/>
        </p:spPr>
        <p:txBody>
          <a:bodyPr wrap="square" rtlCol="0">
            <a:spAutoFit/>
          </a:bodyPr>
          <a:lstStyle/>
          <a:p>
            <a:pPr algn="l"/>
            <a:r>
              <a:rPr lang="en-US"/>
              <a:t>PRESENTED BY:</a:t>
            </a:r>
          </a:p>
          <a:p>
            <a:pPr algn="l"/>
            <a:r>
              <a:rPr lang="en-US"/>
              <a:t>AASTHA MUDGAL</a:t>
            </a:r>
          </a:p>
          <a:p>
            <a:pPr algn="l"/>
            <a:r>
              <a:rPr lang="en-US"/>
              <a:t>INTERN BATCH 2017</a:t>
            </a:r>
          </a:p>
        </p:txBody>
      </p:sp>
      <p:pic>
        <p:nvPicPr>
          <p:cNvPr id="6" name="Picture 9">
            <a:extLst>
              <a:ext uri="{FF2B5EF4-FFF2-40B4-BE49-F238E27FC236}">
                <a16:creationId xmlns:a16="http://schemas.microsoft.com/office/drawing/2014/main" xmlns="" id="{1F1B16B0-AB85-2F4F-9E36-0F6D9EB9162D}"/>
              </a:ext>
            </a:extLst>
          </p:cNvPr>
          <p:cNvPicPr>
            <a:picLocks noChangeAspect="1"/>
          </p:cNvPicPr>
          <p:nvPr/>
        </p:nvPicPr>
        <p:blipFill>
          <a:blip r:embed="rId2"/>
          <a:stretch>
            <a:fillRect/>
          </a:stretch>
        </p:blipFill>
        <p:spPr>
          <a:xfrm>
            <a:off x="254630" y="153821"/>
            <a:ext cx="2361727" cy="2302684"/>
          </a:xfrm>
          <a:prstGeom prst="rect">
            <a:avLst/>
          </a:prstGeom>
        </p:spPr>
      </p:pic>
    </p:spTree>
    <p:extLst>
      <p:ext uri="{BB962C8B-B14F-4D97-AF65-F5344CB8AC3E}">
        <p14:creationId xmlns:p14="http://schemas.microsoft.com/office/powerpoint/2010/main" xmlns="" val="460956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5A2201-0D3F-9D42-B564-A58F8899C92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095790C9-3ABF-7741-B4C5-8353F1B0744A}"/>
              </a:ext>
            </a:extLst>
          </p:cNvPr>
          <p:cNvSpPr>
            <a:spLocks noGrp="1"/>
          </p:cNvSpPr>
          <p:nvPr>
            <p:ph idx="1"/>
          </p:nvPr>
        </p:nvSpPr>
        <p:spPr/>
        <p:txBody>
          <a:bodyPr/>
          <a:lstStyle/>
          <a:p>
            <a:pPr marL="0" indent="0">
              <a:buNone/>
            </a:pPr>
            <a:r>
              <a:rPr lang="en-US"/>
              <a:t>(B) INTRINSIC FACTORS </a:t>
            </a:r>
          </a:p>
          <a:p>
            <a:pPr marL="0" indent="0">
              <a:buNone/>
            </a:pPr>
            <a:r>
              <a:rPr lang="en-US"/>
              <a:t>The intrinsic pathology of erosion means the acids are produced within the body and cause erosion of tooth. This type of erosion occurs in cases of certain systemic diseases, which cause increased vomiting and regurgitations of bowel contents into the mouth. When the gastric acids (having pH as low as below 1) come in contact with the teeth extensive erosions occur.</a:t>
            </a:r>
          </a:p>
        </p:txBody>
      </p:sp>
    </p:spTree>
    <p:extLst>
      <p:ext uri="{BB962C8B-B14F-4D97-AF65-F5344CB8AC3E}">
        <p14:creationId xmlns:p14="http://schemas.microsoft.com/office/powerpoint/2010/main" xmlns="" val="2244616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xmlns="" id="{95710CA5-37A4-9513-98C5-E79E3AE60BCD}"/>
              </a:ext>
            </a:extLst>
          </p:cNvPr>
          <p:cNvPicPr>
            <a:picLocks noGrp="1" noChangeAspect="1" noChangeArrowheads="1"/>
          </p:cNvPicPr>
          <p:nvPr>
            <p:ph idx="4294967295"/>
          </p:nvPr>
        </p:nvPicPr>
        <p:blipFill>
          <a:blip r:embed="rId2"/>
          <a:srcRect l="2195" t="1491" r="2195" b="8048"/>
          <a:stretch>
            <a:fillRect/>
          </a:stretch>
        </p:blipFill>
        <p:spPr>
          <a:xfrm>
            <a:off x="875590" y="903288"/>
            <a:ext cx="4321175" cy="2813050"/>
          </a:xfrm>
          <a:ln w="38100" cap="sq">
            <a:solidFill>
              <a:schemeClr val="accent2"/>
            </a:solidFill>
          </a:ln>
          <a:effectLst>
            <a:outerShdw blurRad="50800" dist="38100" dir="2700000" algn="tl" rotWithShape="0">
              <a:srgbClr val="000000">
                <a:alpha val="43000"/>
              </a:srgbClr>
            </a:outerShdw>
          </a:effectLst>
        </p:spPr>
      </p:pic>
      <p:pic>
        <p:nvPicPr>
          <p:cNvPr id="5" name="Picture 2">
            <a:extLst>
              <a:ext uri="{FF2B5EF4-FFF2-40B4-BE49-F238E27FC236}">
                <a16:creationId xmlns:a16="http://schemas.microsoft.com/office/drawing/2014/main" xmlns="" id="{EE7ABBDF-CD0A-7CF2-2798-A2EA353375B2}"/>
              </a:ext>
            </a:extLst>
          </p:cNvPr>
          <p:cNvPicPr>
            <a:picLocks noChangeAspect="1" noChangeArrowheads="1"/>
          </p:cNvPicPr>
          <p:nvPr/>
        </p:nvPicPr>
        <p:blipFill>
          <a:blip r:embed="rId3"/>
          <a:srcRect l="2210" t="2368" r="1686" b="5265"/>
          <a:stretch>
            <a:fillRect/>
          </a:stretch>
        </p:blipFill>
        <p:spPr bwMode="auto">
          <a:xfrm>
            <a:off x="6595432" y="2309813"/>
            <a:ext cx="4208462" cy="2881312"/>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1065557846"/>
      </p:ext>
    </p:extLst>
  </p:cSld>
  <p:clrMapOvr>
    <a:masterClrMapping/>
  </p:clrMapOvr>
  <p:transition spd="med">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C1C6C82-1F5D-A646-8152-641BDB63C989}"/>
              </a:ext>
            </a:extLst>
          </p:cNvPr>
          <p:cNvSpPr txBox="1"/>
          <p:nvPr/>
        </p:nvSpPr>
        <p:spPr>
          <a:xfrm>
            <a:off x="517071" y="390468"/>
            <a:ext cx="11536492" cy="5355312"/>
          </a:xfrm>
          <a:prstGeom prst="rect">
            <a:avLst/>
          </a:prstGeom>
          <a:noFill/>
        </p:spPr>
        <p:txBody>
          <a:bodyPr wrap="square" rtlCol="0">
            <a:spAutoFit/>
          </a:bodyPr>
          <a:lstStyle/>
          <a:p>
            <a:pPr algn="l"/>
            <a:r>
              <a:rPr lang="en-US"/>
              <a:t>CLINICAL FEATURES OF EROSION</a:t>
            </a:r>
          </a:p>
          <a:p>
            <a:pPr algn="l"/>
            <a:r>
              <a:rPr lang="en-US"/>
              <a:t> • Acids from extrinsic source cause erosion on the labial or buccal surfaces of teeth and acids from intrinsic source cause erosion on the lingual or palatal surfaces of teeth. </a:t>
            </a:r>
          </a:p>
          <a:p>
            <a:pPr algn="l"/>
            <a:r>
              <a:rPr lang="en-US"/>
              <a:t>• The commonest site of dental erosion is the gingival third of the labial surfaces of maxillary incisors. </a:t>
            </a:r>
          </a:p>
          <a:p>
            <a:pPr algn="l"/>
            <a:r>
              <a:rPr lang="en-US"/>
              <a:t>• In chronic severe cases of erosion, the disease can involve even the proximal surfaces of teeth besides involving the labial and lingual surfaces. </a:t>
            </a:r>
          </a:p>
          <a:p>
            <a:pPr algn="l"/>
            <a:r>
              <a:rPr lang="en-US"/>
              <a:t>• Clinically the condition is manifested by shallow, broad, ‘scooped-out’ concavities on the enamel with highly polished surfaces.</a:t>
            </a:r>
          </a:p>
          <a:p>
            <a:pPr algn="l"/>
            <a:r>
              <a:rPr lang="en-US"/>
              <a:t>• The shape and size of the lesion may vary considerably and it usually involves multiple teeth. </a:t>
            </a:r>
          </a:p>
          <a:p>
            <a:pPr algn="l"/>
            <a:r>
              <a:rPr lang="en-US"/>
              <a:t>• There will be cupping of occlusal surfaces of molar teeth or grooving of the incisal edges of anterior teeth with exposure of dentin. </a:t>
            </a:r>
          </a:p>
          <a:p>
            <a:pPr algn="l"/>
            <a:r>
              <a:rPr lang="en-US"/>
              <a:t>• Increased incisal translucency of teeth also occurs.</a:t>
            </a:r>
          </a:p>
          <a:p>
            <a:pPr algn="l"/>
            <a:r>
              <a:rPr lang="en-US"/>
              <a:t>• In severe erosion there may be loss of entire buccal cusp of the molar teeth which results in a ‘ski slope’ like depression of the tooth that extends from lingual cusp up to the buccal cervical area.</a:t>
            </a:r>
          </a:p>
          <a:p>
            <a:pPr algn="l"/>
            <a:r>
              <a:rPr lang="en-US"/>
              <a:t>• Erosion causes raised amalgam restorations above the level of the tooth surface. The remaining part of the tooth looks clear, polished and unstained. </a:t>
            </a:r>
          </a:p>
          <a:p>
            <a:pPr algn="l"/>
            <a:r>
              <a:rPr lang="en-US"/>
              <a:t>• Erosion causes loss of tooth structure from the palatal surfaces of upper anteriors, which results in increased concavity. </a:t>
            </a:r>
          </a:p>
          <a:p>
            <a:pPr algn="l"/>
            <a:r>
              <a:rPr lang="en-US"/>
              <a:t>• Amalgam restorations often have a clean, nontarnished appearance due to action of acids on the metal surface.</a:t>
            </a:r>
          </a:p>
          <a:p>
            <a:pPr algn="l"/>
            <a:r>
              <a:rPr lang="en-US"/>
              <a:t>• Preservation of enamel “cuff” on the gingival crevice is common.</a:t>
            </a:r>
          </a:p>
        </p:txBody>
      </p:sp>
    </p:spTree>
    <p:extLst>
      <p:ext uri="{BB962C8B-B14F-4D97-AF65-F5344CB8AC3E}">
        <p14:creationId xmlns:p14="http://schemas.microsoft.com/office/powerpoint/2010/main" xmlns="" val="13899152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6B32828-F03F-D14D-95B0-64050AAEA2DF}"/>
              </a:ext>
            </a:extLst>
          </p:cNvPr>
          <p:cNvSpPr txBox="1"/>
          <p:nvPr/>
        </p:nvSpPr>
        <p:spPr>
          <a:xfrm>
            <a:off x="392832" y="0"/>
            <a:ext cx="11571988" cy="5632311"/>
          </a:xfrm>
          <a:prstGeom prst="rect">
            <a:avLst/>
          </a:prstGeom>
          <a:noFill/>
        </p:spPr>
        <p:txBody>
          <a:bodyPr wrap="square" rtlCol="0">
            <a:spAutoFit/>
          </a:bodyPr>
          <a:lstStyle/>
          <a:p>
            <a:pPr algn="l"/>
            <a:r>
              <a:rPr lang="en-US"/>
              <a:t>• Loss of enamel often causes hypersensitivity in the teeth and it may also trigger secondary dentin formation; however the tooth sensitivity occurs only in cases of rapid erosions. Sensitivity of tooth does not occur in slowly progressing erosions; as there is enough time for formation of reactionary dentin in the tooth, which protects the pulp. </a:t>
            </a:r>
          </a:p>
          <a:p>
            <a:pPr algn="l"/>
            <a:r>
              <a:rPr lang="en-US"/>
              <a:t>• Severe cases of erosion however can cause exposure of pulp in deciduous teeth. </a:t>
            </a:r>
          </a:p>
          <a:p>
            <a:pPr algn="l"/>
            <a:r>
              <a:rPr lang="en-US"/>
              <a:t>• Microradiography shows a gradual demineralization of surface enamel to a depth of about 100 </a:t>
            </a:r>
            <a:r>
              <a:rPr lang="el-GR"/>
              <a:t>μ</a:t>
            </a:r>
            <a:r>
              <a:rPr lang="en-US"/>
              <a:t>m. </a:t>
            </a:r>
          </a:p>
          <a:p>
            <a:pPr algn="l"/>
            <a:endParaRPr lang="en-US"/>
          </a:p>
          <a:p>
            <a:pPr algn="l"/>
            <a:r>
              <a:rPr lang="en-US"/>
              <a:t>TREATMENT</a:t>
            </a:r>
          </a:p>
          <a:p>
            <a:pPr algn="l"/>
            <a:endParaRPr lang="en-US"/>
          </a:p>
          <a:p>
            <a:pPr algn="l"/>
            <a:r>
              <a:rPr lang="en-US"/>
              <a:t> Preventive treatment: Identification of etiology is important in the management of erosion. Proper counseling is needed in case the patient is consuming excessive amount of carbonated beverages. Patients with chronic vomiting or GERD are to be referred to concerned specialists for initiation of proper therapy.</a:t>
            </a:r>
          </a:p>
          <a:p>
            <a:pPr algn="l"/>
            <a:endParaRPr lang="en-US"/>
          </a:p>
          <a:p>
            <a:pPr algn="l"/>
            <a:r>
              <a:rPr lang="en-US"/>
              <a:t>Restorative treatment: Depending upon the degree of tooth wear, restorative treatments can be undertaken to maintain the structural integrity of the eroded teeth.</a:t>
            </a:r>
          </a:p>
          <a:p>
            <a:pPr algn="l"/>
            <a:endParaRPr lang="en-US"/>
          </a:p>
          <a:p>
            <a:pPr algn="l"/>
            <a:r>
              <a:rPr lang="en-US"/>
              <a:t>ROLE OF SALIVARY FUNCTION IN THE PREVENTION OF DENTAL EROSION</a:t>
            </a:r>
          </a:p>
          <a:p>
            <a:pPr algn="l"/>
            <a:r>
              <a:rPr lang="en-US"/>
              <a:t> Salivary function is an important factor in the prevention of erosion since buffering action of saliva can neutralize the intrinsic and extrinsic acids in the oral cavity and this in turn prevents erosion of teeth. Moreover, mineral ions in saliva can cause remineralization of the enamel damaged by the acids.</a:t>
            </a:r>
          </a:p>
          <a:p>
            <a:pPr algn="l"/>
            <a:endParaRPr lang="en-US"/>
          </a:p>
        </p:txBody>
      </p:sp>
    </p:spTree>
    <p:extLst>
      <p:ext uri="{BB962C8B-B14F-4D97-AF65-F5344CB8AC3E}">
        <p14:creationId xmlns:p14="http://schemas.microsoft.com/office/powerpoint/2010/main" xmlns="" val="14718704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EEF27D-70E6-F445-91C5-524012BC9D4E}"/>
              </a:ext>
            </a:extLst>
          </p:cNvPr>
          <p:cNvSpPr>
            <a:spLocks noGrp="1"/>
          </p:cNvSpPr>
          <p:nvPr>
            <p:ph type="title"/>
          </p:nvPr>
        </p:nvSpPr>
        <p:spPr>
          <a:xfrm>
            <a:off x="1380585" y="840016"/>
            <a:ext cx="9603275" cy="1049235"/>
          </a:xfrm>
        </p:spPr>
        <p:txBody>
          <a:bodyPr/>
          <a:lstStyle/>
          <a:p>
            <a:r>
              <a:rPr lang="en-US"/>
              <a:t>DENTINAL SCLEROSIS </a:t>
            </a:r>
          </a:p>
        </p:txBody>
      </p:sp>
      <p:sp>
        <p:nvSpPr>
          <p:cNvPr id="3" name="Content Placeholder 2">
            <a:extLst>
              <a:ext uri="{FF2B5EF4-FFF2-40B4-BE49-F238E27FC236}">
                <a16:creationId xmlns:a16="http://schemas.microsoft.com/office/drawing/2014/main" xmlns="" id="{656C1373-1A2F-1A48-91AA-3E6681B9020C}"/>
              </a:ext>
            </a:extLst>
          </p:cNvPr>
          <p:cNvSpPr>
            <a:spLocks noGrp="1"/>
          </p:cNvSpPr>
          <p:nvPr>
            <p:ph idx="1"/>
          </p:nvPr>
        </p:nvSpPr>
        <p:spPr>
          <a:xfrm>
            <a:off x="1451579" y="2015732"/>
            <a:ext cx="9603275" cy="3450613"/>
          </a:xfrm>
        </p:spPr>
        <p:txBody>
          <a:bodyPr>
            <a:normAutofit fontScale="85000" lnSpcReduction="10000"/>
          </a:bodyPr>
          <a:lstStyle/>
          <a:p>
            <a:r>
              <a:rPr lang="en-US"/>
              <a:t>Dentinal sclerosis is the condition characterized by calcification of the dentinal tubules of the tooth.</a:t>
            </a:r>
          </a:p>
          <a:p>
            <a:r>
              <a:rPr lang="en-US"/>
              <a:t> It is usually caused by several factors: </a:t>
            </a:r>
          </a:p>
          <a:p>
            <a:pPr marL="0" indent="0">
              <a:buNone/>
            </a:pPr>
            <a:r>
              <a:rPr lang="en-US"/>
              <a:t>      • Injury to dentin by caries. </a:t>
            </a:r>
          </a:p>
          <a:p>
            <a:pPr marL="0" indent="0">
              <a:buNone/>
            </a:pPr>
            <a:r>
              <a:rPr lang="en-US"/>
              <a:t>      • Aging process. </a:t>
            </a:r>
          </a:p>
          <a:p>
            <a:pPr marL="0" indent="0">
              <a:buNone/>
            </a:pPr>
            <a:r>
              <a:rPr lang="en-US"/>
              <a:t>      • Abrasion or erosion of tooth. </a:t>
            </a:r>
          </a:p>
          <a:p>
            <a:pPr marL="0" indent="0">
              <a:buNone/>
            </a:pPr>
            <a:r>
              <a:rPr lang="en-US"/>
              <a:t>Dentinal sclerosis presents a translucent zone in the dentin, which can be seen when the tooth is viewed by transmitted light. </a:t>
            </a:r>
          </a:p>
          <a:p>
            <a:pPr marL="0" indent="0">
              <a:buNone/>
            </a:pPr>
            <a:r>
              <a:rPr lang="en-US"/>
              <a:t>Sclerosis often decreases the conductivity of the dentinal tubules.</a:t>
            </a:r>
          </a:p>
        </p:txBody>
      </p:sp>
    </p:spTree>
    <p:extLst>
      <p:ext uri="{BB962C8B-B14F-4D97-AF65-F5344CB8AC3E}">
        <p14:creationId xmlns:p14="http://schemas.microsoft.com/office/powerpoint/2010/main" xmlns="" val="21824778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7E2900-C7A1-6F4C-B22D-E1CF4A41CD02}"/>
              </a:ext>
            </a:extLst>
          </p:cNvPr>
          <p:cNvSpPr>
            <a:spLocks noGrp="1"/>
          </p:cNvSpPr>
          <p:nvPr>
            <p:ph type="title"/>
          </p:nvPr>
        </p:nvSpPr>
        <p:spPr/>
        <p:txBody>
          <a:bodyPr/>
          <a:lstStyle/>
          <a:p>
            <a:r>
              <a:rPr lang="en-US"/>
              <a:t>Dead Tracts </a:t>
            </a:r>
          </a:p>
        </p:txBody>
      </p:sp>
      <p:sp>
        <p:nvSpPr>
          <p:cNvPr id="3" name="Content Placeholder 2">
            <a:extLst>
              <a:ext uri="{FF2B5EF4-FFF2-40B4-BE49-F238E27FC236}">
                <a16:creationId xmlns:a16="http://schemas.microsoft.com/office/drawing/2014/main" xmlns="" id="{1C4B86D4-523B-3E48-98B1-D181DEF19B5C}"/>
              </a:ext>
            </a:extLst>
          </p:cNvPr>
          <p:cNvSpPr>
            <a:spLocks noGrp="1"/>
          </p:cNvSpPr>
          <p:nvPr>
            <p:ph idx="1"/>
          </p:nvPr>
        </p:nvSpPr>
        <p:spPr>
          <a:xfrm>
            <a:off x="1451579" y="2264210"/>
            <a:ext cx="9603275" cy="3450613"/>
          </a:xfrm>
        </p:spPr>
        <p:txBody>
          <a:bodyPr/>
          <a:lstStyle/>
          <a:p>
            <a:r>
              <a:rPr lang="en-US"/>
              <a:t>‘Dead tracts’ in dentin are seen in ground sections of teeth and are manifested as a black zone by transmitted light but as a white zone by reflected light . </a:t>
            </a:r>
          </a:p>
          <a:p>
            <a:r>
              <a:rPr lang="en-US"/>
              <a:t>This optical phenomenon is due to differences in the refractive indices of the affected tubules and normal tubules. </a:t>
            </a:r>
          </a:p>
          <a:p>
            <a:r>
              <a:rPr lang="en-US"/>
              <a:t>The nature of the change in the affected tubules is not known, although these tubules are not calcified and are permeable to the penetration of dyes.</a:t>
            </a:r>
          </a:p>
        </p:txBody>
      </p:sp>
    </p:spTree>
    <p:extLst>
      <p:ext uri="{BB962C8B-B14F-4D97-AF65-F5344CB8AC3E}">
        <p14:creationId xmlns:p14="http://schemas.microsoft.com/office/powerpoint/2010/main" xmlns="" val="10967571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xmlns="" id="{43CE8CA9-4C1C-D049-A8B1-720C1E433DC3}"/>
              </a:ext>
            </a:extLst>
          </p:cNvPr>
          <p:cNvPicPr>
            <a:picLocks noChangeAspect="1" noChangeArrowheads="1"/>
          </p:cNvPicPr>
          <p:nvPr/>
        </p:nvPicPr>
        <p:blipFill>
          <a:blip r:embed="rId2"/>
          <a:srcRect/>
          <a:stretch>
            <a:fillRect/>
          </a:stretch>
        </p:blipFill>
        <p:spPr>
          <a:xfrm>
            <a:off x="1092033" y="504263"/>
            <a:ext cx="3455987" cy="4713287"/>
          </a:xfrm>
          <a:prstGeom prst="rect">
            <a:avLst/>
          </a:prstGeom>
          <a:ln w="38100" cap="sq">
            <a:solidFill>
              <a:schemeClr val="accent2"/>
            </a:solidFill>
          </a:ln>
          <a:effectLst>
            <a:outerShdw blurRad="50800" dist="38100" dir="2700000" algn="tl" rotWithShape="0">
              <a:srgbClr val="000000">
                <a:alpha val="43000"/>
              </a:srgbClr>
            </a:outerShdw>
          </a:effectLst>
        </p:spPr>
      </p:pic>
      <p:pic>
        <p:nvPicPr>
          <p:cNvPr id="2" name="Picture 2">
            <a:extLst>
              <a:ext uri="{FF2B5EF4-FFF2-40B4-BE49-F238E27FC236}">
                <a16:creationId xmlns:a16="http://schemas.microsoft.com/office/drawing/2014/main" xmlns="" id="{F90781AE-EF18-DB44-895F-F5BED174196E}"/>
              </a:ext>
            </a:extLst>
          </p:cNvPr>
          <p:cNvPicPr>
            <a:picLocks noChangeAspect="1" noChangeArrowheads="1"/>
          </p:cNvPicPr>
          <p:nvPr/>
        </p:nvPicPr>
        <p:blipFill>
          <a:blip r:embed="rId3"/>
          <a:srcRect l="13089" t="50437" r="56152" b="13472"/>
          <a:stretch>
            <a:fillRect/>
          </a:stretch>
        </p:blipFill>
        <p:spPr>
          <a:xfrm>
            <a:off x="5390391" y="655165"/>
            <a:ext cx="6381750" cy="4679950"/>
          </a:xfrm>
          <a:prstGeom prst="rect">
            <a:avLst/>
          </a:prstGeom>
          <a:ln w="38100" cap="sq">
            <a:solidFill>
              <a:schemeClr val="accent1"/>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27123264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D7F802-11A0-AB4C-BA62-7BB924C3E9F0}"/>
              </a:ext>
            </a:extLst>
          </p:cNvPr>
          <p:cNvSpPr>
            <a:spLocks noGrp="1"/>
          </p:cNvSpPr>
          <p:nvPr>
            <p:ph type="title"/>
          </p:nvPr>
        </p:nvSpPr>
        <p:spPr/>
        <p:txBody>
          <a:bodyPr/>
          <a:lstStyle/>
          <a:p>
            <a:r>
              <a:rPr lang="en-US"/>
              <a:t>Secondary Dentin </a:t>
            </a:r>
          </a:p>
        </p:txBody>
      </p:sp>
      <p:sp>
        <p:nvSpPr>
          <p:cNvPr id="3" name="Content Placeholder 2">
            <a:extLst>
              <a:ext uri="{FF2B5EF4-FFF2-40B4-BE49-F238E27FC236}">
                <a16:creationId xmlns:a16="http://schemas.microsoft.com/office/drawing/2014/main" xmlns="" id="{AAD8CA7D-9E85-C14E-B295-09AA647EB96D}"/>
              </a:ext>
            </a:extLst>
          </p:cNvPr>
          <p:cNvSpPr>
            <a:spLocks noGrp="1"/>
          </p:cNvSpPr>
          <p:nvPr>
            <p:ph idx="1"/>
          </p:nvPr>
        </p:nvSpPr>
        <p:spPr/>
        <p:txBody>
          <a:bodyPr>
            <a:normAutofit fontScale="92500"/>
          </a:bodyPr>
          <a:lstStyle/>
          <a:p>
            <a:r>
              <a:rPr lang="en-US"/>
              <a:t>Secondary dentin is dentin that is formed and deposited in response to a normal or slightly abnormal stimulus, after the complete formation of the tooth. There is a considerable variation in the composition of primary and secondary dentin. The dentinal tubules that make up dentin are generally irregular in secondary dentin and deposits contain less calcium, phosphorus, and collagenous matrix per unit volume than the primary dentin. Secondary dentin is less mineralized and contains 6–10% less mineral than primary dentin. </a:t>
            </a:r>
          </a:p>
          <a:p>
            <a:r>
              <a:rPr lang="en-US"/>
              <a:t>There are generally two types of secondary dentin, produced as a result of different stimuli. The two types of secondary dentin are physiological secondary dentin and reparative secondary dentin.</a:t>
            </a:r>
          </a:p>
          <a:p>
            <a:pPr marL="0" indent="0">
              <a:buNone/>
            </a:pPr>
            <a:endParaRPr lang="en-US"/>
          </a:p>
        </p:txBody>
      </p:sp>
    </p:spTree>
    <p:extLst>
      <p:ext uri="{BB962C8B-B14F-4D97-AF65-F5344CB8AC3E}">
        <p14:creationId xmlns:p14="http://schemas.microsoft.com/office/powerpoint/2010/main" xmlns="" val="33214377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F68F6413-C10F-E647-8CE5-A1ADFE3E1501}"/>
              </a:ext>
            </a:extLst>
          </p:cNvPr>
          <p:cNvSpPr txBox="1"/>
          <p:nvPr/>
        </p:nvSpPr>
        <p:spPr>
          <a:xfrm>
            <a:off x="5191066" y="2522882"/>
            <a:ext cx="1828800" cy="369332"/>
          </a:xfrm>
          <a:prstGeom prst="rect">
            <a:avLst/>
          </a:prstGeom>
          <a:noFill/>
        </p:spPr>
        <p:txBody>
          <a:bodyPr wrap="square" rtlCol="0">
            <a:spAutoFit/>
          </a:bodyPr>
          <a:lstStyle/>
          <a:p>
            <a:pPr algn="l"/>
            <a:endParaRPr lang="en-US"/>
          </a:p>
        </p:txBody>
      </p:sp>
      <p:sp>
        <p:nvSpPr>
          <p:cNvPr id="2" name="TextBox 1">
            <a:extLst>
              <a:ext uri="{FF2B5EF4-FFF2-40B4-BE49-F238E27FC236}">
                <a16:creationId xmlns:a16="http://schemas.microsoft.com/office/drawing/2014/main" xmlns="" id="{B986D1B4-7F71-BD40-AA5F-CE53F2309187}"/>
              </a:ext>
            </a:extLst>
          </p:cNvPr>
          <p:cNvSpPr txBox="1"/>
          <p:nvPr/>
        </p:nvSpPr>
        <p:spPr>
          <a:xfrm>
            <a:off x="209667" y="0"/>
            <a:ext cx="11575301" cy="5078313"/>
          </a:xfrm>
          <a:prstGeom prst="rect">
            <a:avLst/>
          </a:prstGeom>
          <a:noFill/>
        </p:spPr>
        <p:txBody>
          <a:bodyPr wrap="square" rtlCol="0">
            <a:spAutoFit/>
          </a:bodyPr>
          <a:lstStyle/>
          <a:p>
            <a:pPr algn="l"/>
            <a:r>
              <a:rPr lang="en-US"/>
              <a:t>Physiological Secondary Dentin -This type of dentin is a regular, uniform layer of dentin around the pulp chamber that is laid down throughout the life of the tooth as a result of physiological factors generally thought to be age and tooth eruption. This type of secondary dentin is produced more slowly than primary dentin. </a:t>
            </a:r>
          </a:p>
          <a:p>
            <a:pPr algn="l"/>
            <a:r>
              <a:rPr lang="en-US"/>
              <a:t>Reparative Secondary Dentin -Reparative secondary dentin is the dentin that forms around the pulp chamber as a result of irritation or attrition, which is a form of tooth wear. Attrition is due to tooth-to-tooth contact, which results from occlusal function, such as bruxism, and can cause loss of tooth structure. This gradual traumatic process stimulates the development of natural protective measures, such as secondary dentin.</a:t>
            </a:r>
          </a:p>
          <a:p>
            <a:pPr algn="l"/>
            <a:endParaRPr lang="en-US"/>
          </a:p>
          <a:p>
            <a:pPr algn="l"/>
            <a:r>
              <a:rPr lang="en-US"/>
              <a:t>CLINICAL FEATURES</a:t>
            </a:r>
          </a:p>
          <a:p>
            <a:pPr algn="l"/>
            <a:endParaRPr lang="en-US"/>
          </a:p>
          <a:p>
            <a:pPr algn="l"/>
            <a:r>
              <a:rPr lang="en-US"/>
              <a:t>There are no significant clinical features that may be used to determine when teeth have formed secondary dentin, although there is an evident decrease in tooth sensitivity when secondary dentin formation is extensive, as it is in elderly persons. </a:t>
            </a:r>
          </a:p>
          <a:p>
            <a:pPr algn="l"/>
            <a:r>
              <a:rPr lang="en-US"/>
              <a:t>This type of dentin forms an additional insulating layer of calcified tissue between the pulp and the particular pathologic process that initiated the dentinal response. </a:t>
            </a:r>
          </a:p>
          <a:p>
            <a:pPr algn="l"/>
            <a:r>
              <a:rPr lang="en-US"/>
              <a:t>Thus the eventual pulp involvement is usually delayed.</a:t>
            </a:r>
          </a:p>
          <a:p>
            <a:pPr algn="l"/>
            <a:r>
              <a:rPr lang="en-US"/>
              <a:t> Although secondary dentin occurs in all teeth, including those of the deciduous dentition, a study by Bevelander and Benzer indicated that the anterior teeth exhibit a higher incidence of secondary dentin formation than the molar teeth.</a:t>
            </a:r>
          </a:p>
        </p:txBody>
      </p:sp>
    </p:spTree>
    <p:extLst>
      <p:ext uri="{BB962C8B-B14F-4D97-AF65-F5344CB8AC3E}">
        <p14:creationId xmlns:p14="http://schemas.microsoft.com/office/powerpoint/2010/main" xmlns="" val="16983256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1856B443-1922-EE4E-8CD8-7DD39FBA8458}"/>
              </a:ext>
            </a:extLst>
          </p:cNvPr>
          <p:cNvSpPr txBox="1"/>
          <p:nvPr/>
        </p:nvSpPr>
        <p:spPr>
          <a:xfrm>
            <a:off x="256997" y="215584"/>
            <a:ext cx="11634463" cy="5632311"/>
          </a:xfrm>
          <a:prstGeom prst="rect">
            <a:avLst/>
          </a:prstGeom>
          <a:noFill/>
        </p:spPr>
        <p:txBody>
          <a:bodyPr wrap="square" rtlCol="0">
            <a:spAutoFit/>
          </a:bodyPr>
          <a:lstStyle/>
          <a:p>
            <a:pPr algn="l"/>
            <a:r>
              <a:rPr lang="en-US"/>
              <a:t>Radiographic Features</a:t>
            </a:r>
          </a:p>
          <a:p>
            <a:pPr algn="l"/>
            <a:endParaRPr lang="en-US"/>
          </a:p>
          <a:p>
            <a:pPr algn="l"/>
            <a:r>
              <a:rPr lang="en-US"/>
              <a:t> Secondary dentin often may be visualized on the dental radiograph if it occurs in an area that is not overshadowed by other calcified tissue, either bone or tooth substance. Such secondary dentin formation may be noted particularly in the pulp horn areas as well as on the proximal walls of teeth with proximal caries. The decrease in size of the pulp chamber and root canals that occurs with advancing age as a result of secondary dentin formation is obvious radiographically.</a:t>
            </a:r>
          </a:p>
          <a:p>
            <a:pPr algn="l"/>
            <a:endParaRPr lang="en-US"/>
          </a:p>
          <a:p>
            <a:pPr algn="l"/>
            <a:r>
              <a:rPr lang="en-US"/>
              <a:t>Histologic Features</a:t>
            </a:r>
          </a:p>
          <a:p>
            <a:pPr algn="l"/>
            <a:endParaRPr lang="en-US"/>
          </a:p>
          <a:p>
            <a:pPr algn="l"/>
            <a:r>
              <a:rPr lang="en-US"/>
              <a:t> Physiologic secondary dentin is usually similar in appearance to primary dentin, but in decalcified stained sections it often exhibits a different tinctorial reaction and may be rather well demarcated from the primary dentin by a deeply staining ‘resting line’. This type of secondary dentin exhibits somewhat fewer tubules, although their course is not especially irregular. Adventitious secondary dentin arising in response to irritation is usually irregular in nature, being composed of few tubules that may be tortuous in appearance . In some instances tubules are inconspicuous if not completely absent. Occasionally, this secondary dentin is formed at a rapid rate and odontoblasts may become entrapped, producing a superficial resemblance to bone. Such calcified tissue has been termed osteodentin.</a:t>
            </a:r>
          </a:p>
          <a:p>
            <a:pPr algn="l"/>
            <a:r>
              <a:rPr lang="en-US"/>
              <a:t>Stanley and his associates have studied the rate of reparative dentin formation in human teeth following cavity preparation under a variety of clinical conditions. They found that reparative dentin formation was insignificant in the first postoperative month. Between one and one-and-a-half months, new dentin formation reached a maximum rate of approximately 3.5</a:t>
            </a:r>
            <a:r>
              <a:rPr lang="el-GR"/>
              <a:t>μ </a:t>
            </a:r>
            <a:r>
              <a:rPr lang="en-US"/>
              <a:t>per day. After this period, new dentin formation rapidly decreased.</a:t>
            </a:r>
          </a:p>
        </p:txBody>
      </p:sp>
    </p:spTree>
    <p:extLst>
      <p:ext uri="{BB962C8B-B14F-4D97-AF65-F5344CB8AC3E}">
        <p14:creationId xmlns:p14="http://schemas.microsoft.com/office/powerpoint/2010/main" xmlns="" val="3991320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24000" y="304801"/>
            <a:ext cx="9260115" cy="1103091"/>
          </a:xfrm>
        </p:spPr>
        <p:txBody>
          <a:bodyPr>
            <a:normAutofit/>
          </a:bodyPr>
          <a:lstStyle/>
          <a:p>
            <a:r>
              <a:rPr lang="en-US" b="1" dirty="0">
                <a:solidFill>
                  <a:schemeClr val="tx1"/>
                </a:solidFill>
                <a:effectLst/>
                <a:latin typeface="Times New Roman" panose="02020603050405020304" pitchFamily="18" charset="0"/>
                <a:cs typeface="Times New Roman" panose="02020603050405020304" pitchFamily="18" charset="0"/>
              </a:rPr>
              <a:t>Specific learning Objectives </a:t>
            </a:r>
            <a:endParaRPr lang="en-US" sz="3100" b="1" dirty="0">
              <a:effectLst/>
              <a:latin typeface="Times New Roman" panose="02020603050405020304" pitchFamily="18" charset="0"/>
              <a:cs typeface="Times New Roman" panose="02020603050405020304" pitchFamily="18" charset="0"/>
            </a:endParaRPr>
          </a:p>
        </p:txBody>
      </p:sp>
      <p:graphicFrame>
        <p:nvGraphicFramePr>
          <p:cNvPr id="2" name="Table 1"/>
          <p:cNvGraphicFramePr>
            <a:graphicFrameLocks noGrp="1"/>
          </p:cNvGraphicFramePr>
          <p:nvPr>
            <p:extLst>
              <p:ext uri="{D42A27DB-BD31-4B8C-83A1-F6EECF244321}">
                <p14:modId xmlns="" xmlns:p14="http://schemas.microsoft.com/office/powerpoint/2010/main" val="3972318145"/>
              </p:ext>
            </p:extLst>
          </p:nvPr>
        </p:nvGraphicFramePr>
        <p:xfrm>
          <a:off x="838200" y="914400"/>
          <a:ext cx="10232570" cy="5666579"/>
        </p:xfrm>
        <a:graphic>
          <a:graphicData uri="http://schemas.openxmlformats.org/drawingml/2006/table">
            <a:tbl>
              <a:tblPr firstRow="1" bandRow="1">
                <a:tableStyleId>{5C22544A-7EE6-4342-B048-85BDC9FD1C3A}</a:tableStyleId>
              </a:tblPr>
              <a:tblGrid>
                <a:gridCol w="2700665">
                  <a:extLst>
                    <a:ext uri="{9D8B030D-6E8A-4147-A177-3AD203B41FA5}">
                      <a16:colId xmlns="" xmlns:a16="http://schemas.microsoft.com/office/drawing/2014/main" val="946123654"/>
                    </a:ext>
                  </a:extLst>
                </a:gridCol>
                <a:gridCol w="4459236">
                  <a:extLst>
                    <a:ext uri="{9D8B030D-6E8A-4147-A177-3AD203B41FA5}">
                      <a16:colId xmlns="" xmlns:a16="http://schemas.microsoft.com/office/drawing/2014/main" val="2411658997"/>
                    </a:ext>
                  </a:extLst>
                </a:gridCol>
                <a:gridCol w="3072669">
                  <a:extLst>
                    <a:ext uri="{9D8B030D-6E8A-4147-A177-3AD203B41FA5}">
                      <a16:colId xmlns="" xmlns:a16="http://schemas.microsoft.com/office/drawing/2014/main" val="3411213719"/>
                    </a:ext>
                  </a:extLst>
                </a:gridCol>
              </a:tblGrid>
              <a:tr h="454499">
                <a:tc>
                  <a:txBody>
                    <a:bodyPr/>
                    <a:lstStyle/>
                    <a:p>
                      <a:r>
                        <a:rPr lang="en-US" dirty="0"/>
                        <a:t>Core areas* </a:t>
                      </a:r>
                    </a:p>
                  </a:txBody>
                  <a:tcPr/>
                </a:tc>
                <a:tc>
                  <a:txBody>
                    <a:bodyPr/>
                    <a:lstStyle/>
                    <a:p>
                      <a:r>
                        <a:rPr lang="en-US" dirty="0"/>
                        <a:t>Domain</a:t>
                      </a:r>
                      <a:r>
                        <a:rPr lang="en-US" baseline="0" dirty="0"/>
                        <a:t> **</a:t>
                      </a:r>
                      <a:endParaRPr lang="en-US" dirty="0"/>
                    </a:p>
                  </a:txBody>
                  <a:tcPr/>
                </a:tc>
                <a:tc>
                  <a:txBody>
                    <a:bodyPr/>
                    <a:lstStyle/>
                    <a:p>
                      <a:r>
                        <a:rPr lang="en-US" dirty="0"/>
                        <a:t>Category #</a:t>
                      </a:r>
                    </a:p>
                  </a:txBody>
                  <a:tcPr/>
                </a:tc>
                <a:extLst>
                  <a:ext uri="{0D108BD9-81ED-4DB2-BD59-A6C34878D82A}">
                    <a16:rowId xmlns="" xmlns:a16="http://schemas.microsoft.com/office/drawing/2014/main" val="868424398"/>
                  </a:ext>
                </a:extLst>
              </a:tr>
              <a:tr h="454499">
                <a:tc>
                  <a:txBody>
                    <a:bodyPr/>
                    <a:lstStyle/>
                    <a:p>
                      <a:r>
                        <a:rPr lang="en-US" dirty="0" smtClean="0"/>
                        <a:t>Attrition, Abrasion, Erosion and </a:t>
                      </a:r>
                      <a:r>
                        <a:rPr lang="en-US" dirty="0" err="1" smtClean="0"/>
                        <a:t>Abfraction</a:t>
                      </a:r>
                      <a:r>
                        <a:rPr lang="en-US" dirty="0" smtClean="0"/>
                        <a:t> </a:t>
                      </a:r>
                      <a:endParaRPr lang="en-US" dirty="0"/>
                    </a:p>
                  </a:txBody>
                  <a:tcPr/>
                </a:tc>
                <a:tc>
                  <a:txBody>
                    <a:bodyPr/>
                    <a:lstStyle/>
                    <a:p>
                      <a:r>
                        <a:rPr lang="en-US" sz="1200" dirty="0" smtClean="0"/>
                        <a:t>COGNITIVE</a:t>
                      </a:r>
                      <a:endParaRPr lang="en-US" sz="1200" dirty="0"/>
                    </a:p>
                  </a:txBody>
                  <a:tcPr/>
                </a:tc>
                <a:tc>
                  <a:txBody>
                    <a:bodyPr/>
                    <a:lstStyle/>
                    <a:p>
                      <a:r>
                        <a:rPr lang="en-US" sz="1200" dirty="0" smtClean="0"/>
                        <a:t>MUST KNOW</a:t>
                      </a:r>
                      <a:endParaRPr lang="en-US" sz="1200" dirty="0"/>
                    </a:p>
                  </a:txBody>
                  <a:tcPr/>
                </a:tc>
                <a:extLst>
                  <a:ext uri="{0D108BD9-81ED-4DB2-BD59-A6C34878D82A}">
                    <a16:rowId xmlns="" xmlns:a16="http://schemas.microsoft.com/office/drawing/2014/main" val="3586572506"/>
                  </a:ext>
                </a:extLst>
              </a:tr>
              <a:tr h="454499">
                <a:tc>
                  <a:txBody>
                    <a:bodyPr/>
                    <a:lstStyle/>
                    <a:p>
                      <a:r>
                        <a:rPr lang="en-US" dirty="0" smtClean="0"/>
                        <a:t>Dentinal Sclerosis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COGNITIVE</a:t>
                      </a:r>
                    </a:p>
                    <a:p>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MUST KNOW</a:t>
                      </a:r>
                    </a:p>
                    <a:p>
                      <a:endParaRPr lang="en-US" sz="1200" dirty="0"/>
                    </a:p>
                  </a:txBody>
                  <a:tcPr/>
                </a:tc>
                <a:extLst>
                  <a:ext uri="{0D108BD9-81ED-4DB2-BD59-A6C34878D82A}">
                    <a16:rowId xmlns="" xmlns:a16="http://schemas.microsoft.com/office/drawing/2014/main" val="2359924706"/>
                  </a:ext>
                </a:extLst>
              </a:tr>
              <a:tr h="454499">
                <a:tc>
                  <a:txBody>
                    <a:bodyPr/>
                    <a:lstStyle/>
                    <a:p>
                      <a:r>
                        <a:rPr lang="en-US" dirty="0" smtClean="0"/>
                        <a:t>Dead Tracts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COGNITIVE</a:t>
                      </a:r>
                    </a:p>
                    <a:p>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MUST KNOW</a:t>
                      </a:r>
                    </a:p>
                    <a:p>
                      <a:endParaRPr lang="en-US" sz="1200" dirty="0"/>
                    </a:p>
                  </a:txBody>
                  <a:tcPr/>
                </a:tc>
                <a:extLst>
                  <a:ext uri="{0D108BD9-81ED-4DB2-BD59-A6C34878D82A}">
                    <a16:rowId xmlns="" xmlns:a16="http://schemas.microsoft.com/office/drawing/2014/main" val="2577297493"/>
                  </a:ext>
                </a:extLst>
              </a:tr>
              <a:tr h="4544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Secondary Dentin </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COGNITIVE</a:t>
                      </a:r>
                    </a:p>
                    <a:p>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MUST KNOW</a:t>
                      </a:r>
                    </a:p>
                    <a:p>
                      <a:endParaRPr lang="en-US" sz="1200" dirty="0"/>
                    </a:p>
                  </a:txBody>
                  <a:tcPr/>
                </a:tc>
              </a:tr>
              <a:tr h="4544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Reticular Atrophy of Pulp </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COGNITIVE</a:t>
                      </a:r>
                    </a:p>
                    <a:p>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MUST KNOW</a:t>
                      </a:r>
                    </a:p>
                    <a:p>
                      <a:endParaRPr lang="en-US" sz="1200" dirty="0"/>
                    </a:p>
                  </a:txBody>
                  <a:tcPr/>
                </a:tc>
              </a:tr>
              <a:tr h="4544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Pulp Calcification </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COGNITIVE</a:t>
                      </a:r>
                    </a:p>
                    <a:p>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MUST KNOW</a:t>
                      </a:r>
                    </a:p>
                    <a:p>
                      <a:endParaRPr lang="en-US" sz="1200" dirty="0"/>
                    </a:p>
                  </a:txBody>
                  <a:tcPr/>
                </a:tc>
              </a:tr>
              <a:tr h="454499">
                <a:tc>
                  <a:txBody>
                    <a:bodyPr/>
                    <a:lstStyle/>
                    <a:p>
                      <a:r>
                        <a:rPr lang="en-US" dirty="0" err="1" smtClean="0"/>
                        <a:t>Resorption</a:t>
                      </a:r>
                      <a:r>
                        <a:rPr lang="en-US" dirty="0" smtClean="0"/>
                        <a:t> of Teeth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COGNITIVE</a:t>
                      </a:r>
                    </a:p>
                    <a:p>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MUST KNOW</a:t>
                      </a:r>
                    </a:p>
                    <a:p>
                      <a:endParaRPr lang="en-US" sz="1200" dirty="0"/>
                    </a:p>
                  </a:txBody>
                  <a:tcPr/>
                </a:tc>
              </a:tr>
              <a:tr h="4544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Hypercementosis</a:t>
                      </a:r>
                      <a:r>
                        <a:rPr lang="en-US" dirty="0" smtClean="0"/>
                        <a:t> </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COGNITIVE</a:t>
                      </a:r>
                    </a:p>
                    <a:p>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MUST KNOW</a:t>
                      </a:r>
                    </a:p>
                    <a:p>
                      <a:endParaRPr lang="en-US" sz="1200" dirty="0"/>
                    </a:p>
                  </a:txBody>
                  <a:tcPr/>
                </a:tc>
              </a:tr>
              <a:tr h="4544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Cementicles</a:t>
                      </a:r>
                      <a:endParaRPr lang="en-US" dirty="0" smtClean="0"/>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COGNITIVE</a:t>
                      </a:r>
                    </a:p>
                    <a:p>
                      <a:endParaRPr lang="en-US"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MUST KNOW</a:t>
                      </a:r>
                    </a:p>
                    <a:p>
                      <a:endParaRPr lang="en-US" sz="1200" dirty="0"/>
                    </a:p>
                  </a:txBody>
                  <a:tcPr/>
                </a:tc>
              </a:tr>
            </a:tbl>
          </a:graphicData>
        </a:graphic>
      </p:graphicFrame>
      <p:sp>
        <p:nvSpPr>
          <p:cNvPr id="3" name="TextBox 2"/>
          <p:cNvSpPr txBox="1"/>
          <p:nvPr/>
        </p:nvSpPr>
        <p:spPr>
          <a:xfrm>
            <a:off x="914400" y="4419600"/>
            <a:ext cx="8287656" cy="523220"/>
          </a:xfrm>
          <a:prstGeom prst="rect">
            <a:avLst/>
          </a:prstGeom>
          <a:noFill/>
        </p:spPr>
        <p:txBody>
          <a:bodyPr wrap="square" rtlCol="0">
            <a:spAutoFit/>
          </a:bodyPr>
          <a:lstStyle/>
          <a:p>
            <a:pPr marL="285750" indent="-285750"/>
            <a:endParaRPr lang="en-US" sz="2800" dirty="0"/>
          </a:p>
        </p:txBody>
      </p:sp>
      <p:sp>
        <p:nvSpPr>
          <p:cNvPr id="5" name="Slide Number Placeholder 4"/>
          <p:cNvSpPr>
            <a:spLocks noGrp="1"/>
          </p:cNvSpPr>
          <p:nvPr>
            <p:ph type="sldNum" sz="quarter" idx="12"/>
          </p:nvPr>
        </p:nvSpPr>
        <p:spPr/>
        <p:txBody>
          <a:bodyPr/>
          <a:lstStyle/>
          <a:p>
            <a:fld id="{72795863-2509-495E-A4D3-2D1EB08AA326}" type="slidenum">
              <a:rPr lang="en-US" smtClean="0"/>
              <a:pPr/>
              <a:t>3</a:t>
            </a:fld>
            <a:endParaRPr lang="en-US" dirty="0"/>
          </a:p>
        </p:txBody>
      </p:sp>
    </p:spTree>
    <p:extLst>
      <p:ext uri="{BB962C8B-B14F-4D97-AF65-F5344CB8AC3E}">
        <p14:creationId xmlns="" xmlns:p14="http://schemas.microsoft.com/office/powerpoint/2010/main" val="39947178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xmlns="" id="{FDB5C766-E4F6-197C-5798-D9263A3178EE}"/>
              </a:ext>
            </a:extLst>
          </p:cNvPr>
          <p:cNvPicPr>
            <a:picLocks noGrp="1" noChangeAspect="1" noChangeArrowheads="1"/>
          </p:cNvPicPr>
          <p:nvPr>
            <p:ph idx="4294967295"/>
          </p:nvPr>
        </p:nvPicPr>
        <p:blipFill>
          <a:blip r:embed="rId2"/>
          <a:srcRect/>
          <a:stretch>
            <a:fillRect/>
          </a:stretch>
        </p:blipFill>
        <p:spPr>
          <a:xfrm>
            <a:off x="6096000" y="992307"/>
            <a:ext cx="4675187" cy="3024187"/>
          </a:xfrm>
          <a:ln w="38100" cap="sq">
            <a:solidFill>
              <a:schemeClr val="accent2"/>
            </a:solidFill>
          </a:ln>
          <a:effectLst>
            <a:outerShdw blurRad="50800" dist="38100" dir="2700000" algn="tl" rotWithShape="0">
              <a:srgbClr val="000000">
                <a:alpha val="43000"/>
              </a:srgbClr>
            </a:outerShdw>
          </a:effectLst>
        </p:spPr>
      </p:pic>
      <p:sp>
        <p:nvSpPr>
          <p:cNvPr id="23556" name="TextBox 4">
            <a:extLst>
              <a:ext uri="{FF2B5EF4-FFF2-40B4-BE49-F238E27FC236}">
                <a16:creationId xmlns:a16="http://schemas.microsoft.com/office/drawing/2014/main" xmlns="" id="{DC4C3993-DDFA-BBD4-2BE2-BF161197F061}"/>
              </a:ext>
            </a:extLst>
          </p:cNvPr>
          <p:cNvSpPr txBox="1">
            <a:spLocks noChangeArrowheads="1"/>
          </p:cNvSpPr>
          <p:nvPr/>
        </p:nvSpPr>
        <p:spPr bwMode="auto">
          <a:xfrm>
            <a:off x="5808664" y="5084763"/>
            <a:ext cx="4535487"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000">
                <a:latin typeface="Calibri" panose="020F0502020204030204" pitchFamily="34" charset="0"/>
              </a:rPr>
              <a:t>http://www.google.com.eg/imgres?imgurl=http://course.jnu.edu.cn/yxy/eruption/zuzhitupu/Images/tth/21_bb.jpg&amp;imgrefurl=http://course.jnu.edu.cn/yxy/eruption/zuzhitupu/Cards/tth/21_bb.html&amp;usg=__O2pfCF20OqVhn7tUN8TMsgPeRA=&amp;h=194&amp;w=300&amp;sz=26&amp;hl=ar&amp;start=12&amp;zoom=1&amp;um=1&amp;itbs=1&amp;tbnid=Jukvk6U7SmznLM:&amp;tbnh=75&amp;tbnw=116&amp;prev=/images%3Fq%3Dsecondary%2Bdentin%26um%3D1%26hl%3Dar%26tbs%3Disch:1</a:t>
            </a:r>
          </a:p>
        </p:txBody>
      </p:sp>
      <p:sp>
        <p:nvSpPr>
          <p:cNvPr id="23557" name="TextBox 5">
            <a:extLst>
              <a:ext uri="{FF2B5EF4-FFF2-40B4-BE49-F238E27FC236}">
                <a16:creationId xmlns:a16="http://schemas.microsoft.com/office/drawing/2014/main" xmlns="" id="{4F8E9845-DD02-5BD3-443E-9698F2805B4E}"/>
              </a:ext>
            </a:extLst>
          </p:cNvPr>
          <p:cNvSpPr txBox="1">
            <a:spLocks noChangeArrowheads="1"/>
          </p:cNvSpPr>
          <p:nvPr/>
        </p:nvSpPr>
        <p:spPr bwMode="auto">
          <a:xfrm>
            <a:off x="1847851" y="5876925"/>
            <a:ext cx="33115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000">
                <a:latin typeface="Calibri" panose="020F0502020204030204" pitchFamily="34" charset="0"/>
              </a:rPr>
              <a:t>http://210.44.214.13/lab/Oral%20Histology%20slides/images/03_16bb.jpg</a:t>
            </a:r>
          </a:p>
        </p:txBody>
      </p:sp>
      <p:pic>
        <p:nvPicPr>
          <p:cNvPr id="19459" name="Picture 3">
            <a:extLst>
              <a:ext uri="{FF2B5EF4-FFF2-40B4-BE49-F238E27FC236}">
                <a16:creationId xmlns:a16="http://schemas.microsoft.com/office/drawing/2014/main" xmlns="" id="{BCDD9709-5E57-022B-51D0-59E06CC7E823}"/>
              </a:ext>
            </a:extLst>
          </p:cNvPr>
          <p:cNvPicPr>
            <a:picLocks noChangeAspect="1" noChangeArrowheads="1"/>
          </p:cNvPicPr>
          <p:nvPr/>
        </p:nvPicPr>
        <p:blipFill>
          <a:blip r:embed="rId3"/>
          <a:srcRect/>
          <a:stretch>
            <a:fillRect/>
          </a:stretch>
        </p:blipFill>
        <p:spPr bwMode="auto">
          <a:xfrm>
            <a:off x="969170" y="690662"/>
            <a:ext cx="3009900" cy="451485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2005312876"/>
      </p:ext>
    </p:extLst>
  </p:cSld>
  <p:clrMapOvr>
    <a:masterClrMapping/>
  </p:clrMapOvr>
  <p:transition spd="med">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a:extLst>
              <a:ext uri="{FF2B5EF4-FFF2-40B4-BE49-F238E27FC236}">
                <a16:creationId xmlns:a16="http://schemas.microsoft.com/office/drawing/2014/main" xmlns="" id="{FC911AB2-D472-4232-CD54-3821F497F2E1}"/>
              </a:ext>
            </a:extLst>
          </p:cNvPr>
          <p:cNvPicPr>
            <a:picLocks noGrp="1" noChangeAspect="1" noChangeArrowheads="1"/>
          </p:cNvPicPr>
          <p:nvPr>
            <p:ph idx="4294967295"/>
          </p:nvPr>
        </p:nvPicPr>
        <p:blipFill>
          <a:blip r:embed="rId2"/>
          <a:srcRect l="43848" t="38954" r="20266" b="13472"/>
          <a:stretch>
            <a:fillRect/>
          </a:stretch>
        </p:blipFill>
        <p:spPr>
          <a:xfrm>
            <a:off x="3115469" y="517141"/>
            <a:ext cx="6321425" cy="5238750"/>
          </a:xfrm>
          <a:ln w="38100" cap="sq">
            <a:solidFill>
              <a:schemeClr val="accent1"/>
            </a:solidFill>
          </a:ln>
          <a:effectLst>
            <a:outerShdw blurRad="50800" dist="38100" dir="2700000" algn="tl" rotWithShape="0">
              <a:srgbClr val="000000">
                <a:alpha val="43000"/>
              </a:srgbClr>
            </a:outerShdw>
          </a:effectLst>
        </p:spPr>
      </p:pic>
      <p:sp>
        <p:nvSpPr>
          <p:cNvPr id="24580" name="TextBox 4">
            <a:extLst>
              <a:ext uri="{FF2B5EF4-FFF2-40B4-BE49-F238E27FC236}">
                <a16:creationId xmlns:a16="http://schemas.microsoft.com/office/drawing/2014/main" xmlns="" id="{C8E6F556-73E0-F20C-B70F-927C370A41CD}"/>
              </a:ext>
            </a:extLst>
          </p:cNvPr>
          <p:cNvSpPr txBox="1">
            <a:spLocks noChangeArrowheads="1"/>
          </p:cNvSpPr>
          <p:nvPr/>
        </p:nvSpPr>
        <p:spPr bwMode="auto">
          <a:xfrm>
            <a:off x="3000376" y="6308726"/>
            <a:ext cx="6551613"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000"/>
              <a:t>James K. </a:t>
            </a:r>
            <a:r>
              <a:rPr lang="en-US" altLang="en-US" sz="1000" b="1"/>
              <a:t>Oral development and histology. 3</a:t>
            </a:r>
            <a:r>
              <a:rPr lang="en-US" altLang="en-US" sz="1000" b="1" baseline="30000"/>
              <a:t>rd</a:t>
            </a:r>
            <a:r>
              <a:rPr lang="en-US" altLang="en-US" sz="1000" b="1"/>
              <a:t> e,2002</a:t>
            </a:r>
          </a:p>
        </p:txBody>
      </p:sp>
    </p:spTree>
    <p:extLst>
      <p:ext uri="{BB962C8B-B14F-4D97-AF65-F5344CB8AC3E}">
        <p14:creationId xmlns:p14="http://schemas.microsoft.com/office/powerpoint/2010/main" xmlns="" val="3867012504"/>
      </p:ext>
    </p:extLst>
  </p:cSld>
  <p:clrMapOvr>
    <a:masterClrMapping/>
  </p:clrMapOvr>
  <p:transition spd="med">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51D1F85-E4E1-D341-B809-BC34CAAFB194}"/>
              </a:ext>
            </a:extLst>
          </p:cNvPr>
          <p:cNvSpPr>
            <a:spLocks noGrp="1"/>
          </p:cNvSpPr>
          <p:nvPr>
            <p:ph type="title"/>
          </p:nvPr>
        </p:nvSpPr>
        <p:spPr/>
        <p:txBody>
          <a:bodyPr/>
          <a:lstStyle/>
          <a:p>
            <a:r>
              <a:rPr lang="en-US"/>
              <a:t>Reticular Atrophy of Pulp</a:t>
            </a:r>
          </a:p>
        </p:txBody>
      </p:sp>
      <p:sp>
        <p:nvSpPr>
          <p:cNvPr id="3" name="Content Placeholder 2">
            <a:extLst>
              <a:ext uri="{FF2B5EF4-FFF2-40B4-BE49-F238E27FC236}">
                <a16:creationId xmlns:a16="http://schemas.microsoft.com/office/drawing/2014/main" xmlns="" id="{3CDB3FF9-3FF5-7B47-B5FE-823BED76A8A3}"/>
              </a:ext>
            </a:extLst>
          </p:cNvPr>
          <p:cNvSpPr>
            <a:spLocks noGrp="1"/>
          </p:cNvSpPr>
          <p:nvPr>
            <p:ph idx="1"/>
          </p:nvPr>
        </p:nvSpPr>
        <p:spPr>
          <a:xfrm>
            <a:off x="1451579" y="2015732"/>
            <a:ext cx="9603275" cy="3450613"/>
          </a:xfrm>
        </p:spPr>
        <p:txBody>
          <a:bodyPr>
            <a:normAutofit fontScale="92500"/>
          </a:bodyPr>
          <a:lstStyle/>
          <a:p>
            <a:r>
              <a:rPr lang="en-US"/>
              <a:t>Reticular atrophy of the pulp and more discrete vacuolization of the pulpal tissue and cells have often been described as degenerative or regressive changes of pulp, particularly when they occur as an age change in elderly persons. </a:t>
            </a:r>
          </a:p>
          <a:p>
            <a:r>
              <a:rPr lang="en-US"/>
              <a:t>It has been stated that teeth so affected are clinically symptomless and respond normally to vitality tests. </a:t>
            </a:r>
          </a:p>
          <a:p>
            <a:r>
              <a:rPr lang="en-US"/>
              <a:t>Histologically, reticular atrophy has been described as being characterized by the presence of large vacuolated spaces in the pulp, with a reduction in the number of cellular elements. </a:t>
            </a:r>
          </a:p>
          <a:p>
            <a:r>
              <a:rPr lang="en-US"/>
              <a:t>Accompanying these changes are degeneration and disappearance of the odontoblasts.</a:t>
            </a:r>
          </a:p>
        </p:txBody>
      </p:sp>
    </p:spTree>
    <p:extLst>
      <p:ext uri="{BB962C8B-B14F-4D97-AF65-F5344CB8AC3E}">
        <p14:creationId xmlns:p14="http://schemas.microsoft.com/office/powerpoint/2010/main" xmlns="" val="17035002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8BF50E-5045-D244-96EB-C270A6078567}"/>
              </a:ext>
            </a:extLst>
          </p:cNvPr>
          <p:cNvSpPr>
            <a:spLocks noGrp="1"/>
          </p:cNvSpPr>
          <p:nvPr>
            <p:ph type="title"/>
          </p:nvPr>
        </p:nvSpPr>
        <p:spPr/>
        <p:txBody>
          <a:bodyPr/>
          <a:lstStyle/>
          <a:p>
            <a:r>
              <a:rPr lang="en-US"/>
              <a:t>PULP CALCIFICATION</a:t>
            </a:r>
          </a:p>
        </p:txBody>
      </p:sp>
      <p:sp>
        <p:nvSpPr>
          <p:cNvPr id="3" name="Content Placeholder 2">
            <a:extLst>
              <a:ext uri="{FF2B5EF4-FFF2-40B4-BE49-F238E27FC236}">
                <a16:creationId xmlns:a16="http://schemas.microsoft.com/office/drawing/2014/main" xmlns="" id="{FE8F9844-7D5A-3543-966C-22FB9000E13E}"/>
              </a:ext>
            </a:extLst>
          </p:cNvPr>
          <p:cNvSpPr>
            <a:spLocks noGrp="1"/>
          </p:cNvSpPr>
          <p:nvPr>
            <p:ph idx="1"/>
          </p:nvPr>
        </p:nvSpPr>
        <p:spPr>
          <a:xfrm>
            <a:off x="1451579" y="2015732"/>
            <a:ext cx="9603275" cy="3450613"/>
          </a:xfrm>
        </p:spPr>
        <p:txBody>
          <a:bodyPr/>
          <a:lstStyle/>
          <a:p>
            <a:r>
              <a:rPr lang="en-US"/>
              <a:t>Deposition of calcified mass(s) within the dental pulp for no apparent reason is called pulp calcification.</a:t>
            </a:r>
          </a:p>
          <a:p>
            <a:r>
              <a:rPr lang="en-US"/>
              <a:t>Pulp calcification may be an age related process and occurs more often with increasing age; however it can also occur as a local pathologic change in the dental pulp especially in those teeth, which are subjected to trauma or chronic caries. The calcification process probably initiates in relation to the damaged pulp tissue.</a:t>
            </a:r>
          </a:p>
        </p:txBody>
      </p:sp>
    </p:spTree>
    <p:extLst>
      <p:ext uri="{BB962C8B-B14F-4D97-AF65-F5344CB8AC3E}">
        <p14:creationId xmlns:p14="http://schemas.microsoft.com/office/powerpoint/2010/main" xmlns="" val="2028385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xmlns="" id="{39C86CC5-B9DA-F778-0012-6C96ED8AE952}"/>
              </a:ext>
            </a:extLst>
          </p:cNvPr>
          <p:cNvSpPr>
            <a:spLocks noGrp="1"/>
          </p:cNvSpPr>
          <p:nvPr>
            <p:ph type="title"/>
          </p:nvPr>
        </p:nvSpPr>
        <p:spPr>
          <a:xfrm>
            <a:off x="843950" y="820516"/>
            <a:ext cx="9605635" cy="1059305"/>
          </a:xfrm>
        </p:spPr>
        <p:txBody>
          <a:bodyPr/>
          <a:lstStyle/>
          <a:p>
            <a:pPr eaLnBrk="1" hangingPunct="1"/>
            <a:r>
              <a:rPr lang="en-US" altLang="en-US" sz="2800"/>
              <a:t>              True denticle                             False denticle</a:t>
            </a:r>
          </a:p>
        </p:txBody>
      </p:sp>
      <p:pic>
        <p:nvPicPr>
          <p:cNvPr id="51202" name="Picture 2">
            <a:extLst>
              <a:ext uri="{FF2B5EF4-FFF2-40B4-BE49-F238E27FC236}">
                <a16:creationId xmlns:a16="http://schemas.microsoft.com/office/drawing/2014/main" xmlns="" id="{37E2CCD3-F38C-279B-8CB0-457001FC0BCB}"/>
              </a:ext>
            </a:extLst>
          </p:cNvPr>
          <p:cNvPicPr>
            <a:picLocks noGrp="1" noChangeAspect="1" noChangeArrowheads="1"/>
          </p:cNvPicPr>
          <p:nvPr>
            <p:ph sz="half" idx="1"/>
          </p:nvPr>
        </p:nvPicPr>
        <p:blipFill>
          <a:blip r:embed="rId2"/>
          <a:stretch>
            <a:fillRect/>
          </a:stretch>
        </p:blipFill>
        <p:spPr>
          <a:xfrm>
            <a:off x="2246311" y="2017343"/>
            <a:ext cx="4022975" cy="2765795"/>
          </a:xfrm>
          <a:ln w="38100" cap="sq">
            <a:solidFill>
              <a:schemeClr val="accent1"/>
            </a:solidFill>
          </a:ln>
          <a:effectLst>
            <a:outerShdw blurRad="50800" dist="38100" dir="2700000" algn="tl" rotWithShape="0">
              <a:srgbClr val="000000">
                <a:alpha val="43000"/>
              </a:srgbClr>
            </a:outerShdw>
          </a:effectLst>
        </p:spPr>
      </p:pic>
      <p:sp>
        <p:nvSpPr>
          <p:cNvPr id="2" name="Content Placeholder 1">
            <a:extLst>
              <a:ext uri="{FF2B5EF4-FFF2-40B4-BE49-F238E27FC236}">
                <a16:creationId xmlns:a16="http://schemas.microsoft.com/office/drawing/2014/main" xmlns="" id="{7A3216AD-35D4-4245-8FC0-7D47A11E5F50}"/>
              </a:ext>
            </a:extLst>
          </p:cNvPr>
          <p:cNvSpPr>
            <a:spLocks noGrp="1"/>
          </p:cNvSpPr>
          <p:nvPr>
            <p:ph sz="half" idx="2"/>
          </p:nvPr>
        </p:nvSpPr>
        <p:spPr/>
        <p:txBody>
          <a:bodyPr/>
          <a:lstStyle/>
          <a:p>
            <a:endParaRPr lang="en-US"/>
          </a:p>
        </p:txBody>
      </p:sp>
      <p:sp>
        <p:nvSpPr>
          <p:cNvPr id="27651" name="TextBox 3">
            <a:extLst>
              <a:ext uri="{FF2B5EF4-FFF2-40B4-BE49-F238E27FC236}">
                <a16:creationId xmlns:a16="http://schemas.microsoft.com/office/drawing/2014/main" xmlns="" id="{3B21B570-3C11-0478-7611-B936AECC859A}"/>
              </a:ext>
            </a:extLst>
          </p:cNvPr>
          <p:cNvSpPr txBox="1">
            <a:spLocks noChangeArrowheads="1"/>
          </p:cNvSpPr>
          <p:nvPr/>
        </p:nvSpPr>
        <p:spPr bwMode="auto">
          <a:xfrm>
            <a:off x="1847850" y="4941888"/>
            <a:ext cx="5111750"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000"/>
              <a:t>http://www.mc.uky.edu/oaa/curriculum/md828/module4/lab/images/main/image07.gif</a:t>
            </a:r>
          </a:p>
        </p:txBody>
      </p:sp>
      <p:sp>
        <p:nvSpPr>
          <p:cNvPr id="27653" name="TextBox 5">
            <a:extLst>
              <a:ext uri="{FF2B5EF4-FFF2-40B4-BE49-F238E27FC236}">
                <a16:creationId xmlns:a16="http://schemas.microsoft.com/office/drawing/2014/main" xmlns="" id="{FB24B941-4B27-6049-98F1-2B5829D55D44}"/>
              </a:ext>
            </a:extLst>
          </p:cNvPr>
          <p:cNvSpPr txBox="1">
            <a:spLocks noChangeArrowheads="1"/>
          </p:cNvSpPr>
          <p:nvPr/>
        </p:nvSpPr>
        <p:spPr bwMode="auto">
          <a:xfrm>
            <a:off x="5735638" y="5805488"/>
            <a:ext cx="4392612"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000"/>
              <a:t>http://210.44.214.13/lab/Oral%20Histology%20slides/images/04_08bb.jpg</a:t>
            </a:r>
          </a:p>
        </p:txBody>
      </p:sp>
      <p:pic>
        <p:nvPicPr>
          <p:cNvPr id="51203" name="Picture 3">
            <a:extLst>
              <a:ext uri="{FF2B5EF4-FFF2-40B4-BE49-F238E27FC236}">
                <a16:creationId xmlns:a16="http://schemas.microsoft.com/office/drawing/2014/main" xmlns="" id="{C4E3A91F-C788-A159-9C34-6055B8E11B46}"/>
              </a:ext>
            </a:extLst>
          </p:cNvPr>
          <p:cNvPicPr>
            <a:picLocks noChangeAspect="1" noChangeArrowheads="1"/>
          </p:cNvPicPr>
          <p:nvPr/>
        </p:nvPicPr>
        <p:blipFill>
          <a:blip r:embed="rId3"/>
          <a:srcRect/>
          <a:stretch>
            <a:fillRect/>
          </a:stretch>
        </p:blipFill>
        <p:spPr bwMode="auto">
          <a:xfrm>
            <a:off x="7448550" y="1967707"/>
            <a:ext cx="2171108" cy="3564662"/>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1415441753"/>
      </p:ext>
    </p:extLst>
  </p:cSld>
  <p:clrMapOvr>
    <a:masterClrMapping/>
  </p:clrMapOvr>
  <p:transition spd="med">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44617A52-FEDD-5E4E-9BF9-2023244C320D}"/>
              </a:ext>
            </a:extLst>
          </p:cNvPr>
          <p:cNvSpPr txBox="1"/>
          <p:nvPr/>
        </p:nvSpPr>
        <p:spPr>
          <a:xfrm>
            <a:off x="1218727" y="-4247795"/>
            <a:ext cx="5801139" cy="8599477"/>
          </a:xfrm>
          <a:prstGeom prst="rect">
            <a:avLst/>
          </a:prstGeom>
          <a:noFill/>
        </p:spPr>
        <p:txBody>
          <a:bodyPr wrap="square" rtlCol="0">
            <a:spAutoFit/>
          </a:bodyPr>
          <a:lstStyle/>
          <a:p>
            <a:pPr algn="l"/>
            <a:endParaRPr lang="en-US"/>
          </a:p>
        </p:txBody>
      </p:sp>
      <p:sp>
        <p:nvSpPr>
          <p:cNvPr id="5" name="TextBox 4">
            <a:extLst>
              <a:ext uri="{FF2B5EF4-FFF2-40B4-BE49-F238E27FC236}">
                <a16:creationId xmlns:a16="http://schemas.microsoft.com/office/drawing/2014/main" xmlns="" id="{FBF87DEF-8A7D-1F4F-975E-3C5EC059B3D2}"/>
              </a:ext>
            </a:extLst>
          </p:cNvPr>
          <p:cNvSpPr txBox="1"/>
          <p:nvPr/>
        </p:nvSpPr>
        <p:spPr>
          <a:xfrm>
            <a:off x="662609" y="1536689"/>
            <a:ext cx="10507080" cy="2862322"/>
          </a:xfrm>
          <a:prstGeom prst="rect">
            <a:avLst/>
          </a:prstGeom>
          <a:noFill/>
        </p:spPr>
        <p:txBody>
          <a:bodyPr wrap="square" rtlCol="0">
            <a:spAutoFit/>
          </a:bodyPr>
          <a:lstStyle/>
          <a:p>
            <a:pPr algn="l"/>
            <a:r>
              <a:rPr lang="en-US"/>
              <a:t>Causes of pulp calcification </a:t>
            </a:r>
          </a:p>
          <a:p>
            <a:pPr algn="l"/>
            <a:endParaRPr lang="en-US"/>
          </a:p>
          <a:p>
            <a:pPr algn="l"/>
            <a:r>
              <a:rPr lang="en-US"/>
              <a:t>• Idiopathic formation of pulp stones</a:t>
            </a:r>
          </a:p>
          <a:p>
            <a:pPr algn="l"/>
            <a:r>
              <a:rPr lang="en-US"/>
              <a:t> • Formation of secondary dentin in response to caries</a:t>
            </a:r>
          </a:p>
          <a:p>
            <a:pPr algn="l"/>
            <a:r>
              <a:rPr lang="en-US"/>
              <a:t> • Calcific metamorphosis-Pulp obliteration due to aging or trauma</a:t>
            </a:r>
          </a:p>
          <a:p>
            <a:pPr algn="l"/>
            <a:r>
              <a:rPr lang="en-US"/>
              <a:t> • Dentinogenesis imperfecta-excessive secondary dentin formation causing pulp obliteration</a:t>
            </a:r>
          </a:p>
          <a:p>
            <a:pPr algn="l"/>
            <a:r>
              <a:rPr lang="en-US"/>
              <a:t> • Dentin dysplasia Type-I-chevron shaped pulp chambers</a:t>
            </a:r>
          </a:p>
          <a:p>
            <a:pPr algn="l"/>
            <a:r>
              <a:rPr lang="en-US"/>
              <a:t> • Dentin dysplasia Type- II- pulp obliteration in deciduous teeth and pulp stone formation in permanent teeth </a:t>
            </a:r>
          </a:p>
          <a:p>
            <a:pPr algn="l"/>
            <a:r>
              <a:rPr lang="en-US"/>
              <a:t>• Ehlers-Danlos syndrome </a:t>
            </a:r>
          </a:p>
          <a:p>
            <a:pPr algn="l"/>
            <a:r>
              <a:rPr lang="en-US"/>
              <a:t>• Regional odontodysplasia</a:t>
            </a:r>
          </a:p>
        </p:txBody>
      </p:sp>
    </p:spTree>
    <p:extLst>
      <p:ext uri="{BB962C8B-B14F-4D97-AF65-F5344CB8AC3E}">
        <p14:creationId xmlns:p14="http://schemas.microsoft.com/office/powerpoint/2010/main" xmlns="" val="41005955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D838DCD-47B0-4642-82A4-7AF1CC336782}"/>
              </a:ext>
            </a:extLst>
          </p:cNvPr>
          <p:cNvSpPr txBox="1"/>
          <p:nvPr/>
        </p:nvSpPr>
        <p:spPr>
          <a:xfrm>
            <a:off x="780932" y="343136"/>
            <a:ext cx="11134192" cy="2031325"/>
          </a:xfrm>
          <a:prstGeom prst="rect">
            <a:avLst/>
          </a:prstGeom>
          <a:noFill/>
        </p:spPr>
        <p:txBody>
          <a:bodyPr wrap="square" rtlCol="0">
            <a:spAutoFit/>
          </a:bodyPr>
          <a:lstStyle/>
          <a:p>
            <a:pPr algn="l"/>
            <a:r>
              <a:rPr lang="en-US"/>
              <a:t>PATHOGENESIS OF PULP CALCIFICATION</a:t>
            </a:r>
          </a:p>
          <a:p>
            <a:pPr algn="l"/>
            <a:endParaRPr lang="en-US"/>
          </a:p>
          <a:p>
            <a:pPr algn="l"/>
            <a:r>
              <a:rPr lang="en-US"/>
              <a:t> The etiology of pulp calcification is unknown and it appears to be not related to inflammation, trauma or any systemic disease. </a:t>
            </a:r>
          </a:p>
          <a:p>
            <a:pPr algn="l"/>
            <a:r>
              <a:rPr lang="en-US"/>
              <a:t>The possible pathogenesis is as follows </a:t>
            </a:r>
          </a:p>
          <a:p>
            <a:pPr algn="l"/>
            <a:endParaRPr lang="en-US"/>
          </a:p>
          <a:p>
            <a:pPr algn="l"/>
            <a:endParaRPr lang="en-US"/>
          </a:p>
        </p:txBody>
      </p:sp>
      <p:pic>
        <p:nvPicPr>
          <p:cNvPr id="4" name="Picture 4">
            <a:extLst>
              <a:ext uri="{FF2B5EF4-FFF2-40B4-BE49-F238E27FC236}">
                <a16:creationId xmlns:a16="http://schemas.microsoft.com/office/drawing/2014/main" xmlns="" id="{715BCE07-D6E8-354C-A2BC-763A53A5237C}"/>
              </a:ext>
            </a:extLst>
          </p:cNvPr>
          <p:cNvPicPr>
            <a:picLocks noChangeAspect="1"/>
          </p:cNvPicPr>
          <p:nvPr/>
        </p:nvPicPr>
        <p:blipFill>
          <a:blip r:embed="rId2"/>
          <a:stretch>
            <a:fillRect/>
          </a:stretch>
        </p:blipFill>
        <p:spPr>
          <a:xfrm>
            <a:off x="4670555" y="1266217"/>
            <a:ext cx="3354945" cy="4839249"/>
          </a:xfrm>
          <a:prstGeom prst="rect">
            <a:avLst/>
          </a:prstGeom>
        </p:spPr>
      </p:pic>
    </p:spTree>
    <p:extLst>
      <p:ext uri="{BB962C8B-B14F-4D97-AF65-F5344CB8AC3E}">
        <p14:creationId xmlns:p14="http://schemas.microsoft.com/office/powerpoint/2010/main" xmlns="" val="21903321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8A16CA6B-8DC1-6540-945A-EF5E6C596F0D}"/>
              </a:ext>
            </a:extLst>
          </p:cNvPr>
          <p:cNvSpPr txBox="1"/>
          <p:nvPr/>
        </p:nvSpPr>
        <p:spPr>
          <a:xfrm>
            <a:off x="319472" y="236646"/>
            <a:ext cx="4496273" cy="5632174"/>
          </a:xfrm>
          <a:prstGeom prst="rect">
            <a:avLst/>
          </a:prstGeom>
          <a:noFill/>
        </p:spPr>
        <p:txBody>
          <a:bodyPr wrap="square" rtlCol="0">
            <a:spAutoFit/>
          </a:bodyPr>
          <a:lstStyle/>
          <a:p>
            <a:pPr algn="l"/>
            <a:endParaRPr lang="en-US"/>
          </a:p>
        </p:txBody>
      </p:sp>
      <p:sp>
        <p:nvSpPr>
          <p:cNvPr id="3" name="TextBox 2">
            <a:extLst>
              <a:ext uri="{FF2B5EF4-FFF2-40B4-BE49-F238E27FC236}">
                <a16:creationId xmlns:a16="http://schemas.microsoft.com/office/drawing/2014/main" xmlns="" id="{E9F61B73-AA1F-D14B-A9AA-DDA7F2246EDA}"/>
              </a:ext>
            </a:extLst>
          </p:cNvPr>
          <p:cNvSpPr txBox="1"/>
          <p:nvPr/>
        </p:nvSpPr>
        <p:spPr>
          <a:xfrm>
            <a:off x="509380" y="0"/>
            <a:ext cx="11173239" cy="5632311"/>
          </a:xfrm>
          <a:prstGeom prst="rect">
            <a:avLst/>
          </a:prstGeom>
          <a:noFill/>
        </p:spPr>
        <p:txBody>
          <a:bodyPr wrap="square" rtlCol="0">
            <a:spAutoFit/>
          </a:bodyPr>
          <a:lstStyle/>
          <a:p>
            <a:pPr algn="l"/>
            <a:r>
              <a:rPr lang="en-US"/>
              <a:t>TYPES</a:t>
            </a:r>
          </a:p>
          <a:p>
            <a:pPr algn="l"/>
            <a:r>
              <a:rPr lang="en-US"/>
              <a:t> Calcification in the pulp may be either diffuse (linear) or nodular (pulp stones). </a:t>
            </a:r>
          </a:p>
          <a:p>
            <a:pPr algn="l"/>
            <a:r>
              <a:rPr lang="en-US"/>
              <a:t>• Denticles: These are small masses of tubular dentin formed within the pulp near the furcation area of tooth. </a:t>
            </a:r>
          </a:p>
          <a:p>
            <a:pPr algn="l"/>
            <a:r>
              <a:rPr lang="en-US"/>
              <a:t>• Pulp stones: Pulp stones are nodular calcified bodies having an organic matrix and they occur frequently in relation to the coronal pulp. Pulp stones develop around a central nidus of pulp tissue (consisting of collagen fibrils, ground substance and necrotic cell debri). </a:t>
            </a:r>
          </a:p>
          <a:p>
            <a:pPr algn="l"/>
            <a:r>
              <a:rPr lang="en-US"/>
              <a:t>• Diffuse linear calcifications of pulp: These are amorphous, unorganized, fine fibrilar strands of calcified masses and are typically formed within the radicular and coronal pulp. </a:t>
            </a:r>
          </a:p>
          <a:p>
            <a:pPr algn="l"/>
            <a:endParaRPr lang="en-US"/>
          </a:p>
          <a:p>
            <a:pPr algn="l"/>
            <a:r>
              <a:rPr lang="en-US"/>
              <a:t>TYPES OF PULP STONES</a:t>
            </a:r>
          </a:p>
          <a:p>
            <a:pPr algn="l"/>
            <a:r>
              <a:rPr lang="en-US"/>
              <a:t> Pulp stones can be of two types: true and false. </a:t>
            </a:r>
          </a:p>
          <a:p>
            <a:pPr algn="l"/>
            <a:r>
              <a:rPr lang="en-US"/>
              <a:t>A.True pulp stones are composed predominantly of dentin and have dentinal tubules. They may have an outer layer of predentin and are often located adjacent to the odontoblast cells. </a:t>
            </a:r>
          </a:p>
          <a:p>
            <a:pPr algn="l"/>
            <a:r>
              <a:rPr lang="en-US"/>
              <a:t>B. False pulp stones are composed of concentric layers of calcified material with no tubular dentinal tubules. </a:t>
            </a:r>
          </a:p>
          <a:p>
            <a:pPr algn="l"/>
            <a:endParaRPr lang="en-US"/>
          </a:p>
          <a:p>
            <a:pPr algn="l"/>
            <a:r>
              <a:rPr lang="en-US"/>
              <a:t>According to their location in the dental pulp, stones can be described as free, attached and interstitial types. </a:t>
            </a:r>
          </a:p>
          <a:p>
            <a:pPr algn="l"/>
            <a:r>
              <a:rPr lang="en-US"/>
              <a:t>• Free pulp stones are surrounded on all sides by pulpal tissue and are not attached to the dentinal wall. </a:t>
            </a:r>
          </a:p>
          <a:p>
            <a:pPr algn="l"/>
            <a:r>
              <a:rPr lang="en-US"/>
              <a:t>• Attached pulp stones are those, which are attached to the dentinal wall of the pulp chamber. </a:t>
            </a:r>
          </a:p>
          <a:p>
            <a:pPr algn="l"/>
            <a:r>
              <a:rPr lang="en-US"/>
              <a:t>• Interstitial pulp stones are those where the pulp stones have become surrounded by reactionary or secondary dentin they are called interstitial pulp stones. </a:t>
            </a:r>
          </a:p>
        </p:txBody>
      </p:sp>
    </p:spTree>
    <p:extLst>
      <p:ext uri="{BB962C8B-B14F-4D97-AF65-F5344CB8AC3E}">
        <p14:creationId xmlns:p14="http://schemas.microsoft.com/office/powerpoint/2010/main" xmlns="" val="28720365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0608F1F-61D1-ED47-925C-61FD27F218EB}"/>
              </a:ext>
            </a:extLst>
          </p:cNvPr>
          <p:cNvSpPr txBox="1"/>
          <p:nvPr/>
        </p:nvSpPr>
        <p:spPr>
          <a:xfrm flipH="1">
            <a:off x="2520281" y="2522882"/>
            <a:ext cx="2670786" cy="1156963"/>
          </a:xfrm>
          <a:prstGeom prst="rect">
            <a:avLst/>
          </a:prstGeom>
          <a:noFill/>
        </p:spPr>
        <p:txBody>
          <a:bodyPr wrap="square" rtlCol="0">
            <a:spAutoFit/>
          </a:bodyPr>
          <a:lstStyle/>
          <a:p>
            <a:pPr algn="l"/>
            <a:endParaRPr lang="en-US"/>
          </a:p>
        </p:txBody>
      </p:sp>
      <p:sp>
        <p:nvSpPr>
          <p:cNvPr id="3" name="TextBox 2">
            <a:extLst>
              <a:ext uri="{FF2B5EF4-FFF2-40B4-BE49-F238E27FC236}">
                <a16:creationId xmlns:a16="http://schemas.microsoft.com/office/drawing/2014/main" xmlns="" id="{6FA15F42-6484-6342-8AEE-D04BE46E493A}"/>
              </a:ext>
            </a:extLst>
          </p:cNvPr>
          <p:cNvSpPr txBox="1"/>
          <p:nvPr/>
        </p:nvSpPr>
        <p:spPr>
          <a:xfrm rot="10800000" flipV="1">
            <a:off x="1021793" y="930196"/>
            <a:ext cx="10420038" cy="4524315"/>
          </a:xfrm>
          <a:prstGeom prst="rect">
            <a:avLst/>
          </a:prstGeom>
          <a:noFill/>
        </p:spPr>
        <p:txBody>
          <a:bodyPr wrap="square" rtlCol="0">
            <a:spAutoFit/>
          </a:bodyPr>
          <a:lstStyle/>
          <a:p>
            <a:pPr algn="l"/>
            <a:r>
              <a:rPr lang="en-US"/>
              <a:t>CLINICAL SYMPTOMS </a:t>
            </a:r>
          </a:p>
          <a:p>
            <a:pPr algn="l"/>
            <a:r>
              <a:rPr lang="en-US"/>
              <a:t>Pulp stones do not cause any clinical symptoms and the affected tooth is vital, however mild, neurologic pain has sometimes been reported in the tooth because of their presence. </a:t>
            </a:r>
          </a:p>
          <a:p>
            <a:pPr algn="l"/>
            <a:endParaRPr lang="en-US"/>
          </a:p>
          <a:p>
            <a:pPr algn="l"/>
            <a:r>
              <a:rPr lang="en-US"/>
              <a:t>DIAGNOSIS</a:t>
            </a:r>
          </a:p>
          <a:p>
            <a:pPr algn="l"/>
            <a:r>
              <a:rPr lang="en-US"/>
              <a:t> Pulp calcifications can be detected by the following methods:</a:t>
            </a:r>
          </a:p>
          <a:p>
            <a:pPr algn="l"/>
            <a:r>
              <a:rPr lang="en-US"/>
              <a:t>• Large pulp stones are often detected by radiographs. </a:t>
            </a:r>
          </a:p>
          <a:p>
            <a:pPr algn="l"/>
            <a:r>
              <a:rPr lang="en-US"/>
              <a:t>• Ground section preparation of the affected tooth. </a:t>
            </a:r>
          </a:p>
          <a:p>
            <a:pPr algn="l"/>
            <a:r>
              <a:rPr lang="en-US"/>
              <a:t>• Microscopic examination helps in differentiating between the true and false pulp stones (on the basis of presence or absence of dentinal tubules). </a:t>
            </a:r>
          </a:p>
          <a:p>
            <a:pPr algn="l"/>
            <a:r>
              <a:rPr lang="en-US"/>
              <a:t>• Serial sectioning of tooth or multiple radiographs taken at different angles may help to detect whether the pulp stone is free or attached to the dentinal wall. </a:t>
            </a:r>
          </a:p>
          <a:p>
            <a:pPr algn="l"/>
            <a:endParaRPr lang="en-US"/>
          </a:p>
          <a:p>
            <a:pPr algn="l"/>
            <a:r>
              <a:rPr lang="en-US"/>
              <a:t>CLINICAL SIGNIFICANCE OF PULP CALCIFICATIONS</a:t>
            </a:r>
          </a:p>
          <a:p>
            <a:pPr algn="l"/>
            <a:r>
              <a:rPr lang="en-US"/>
              <a:t> Both pulp stones and dystrophic pulp calcifications may cause difficulties during endodontic treatment of the affected tooth.</a:t>
            </a:r>
          </a:p>
        </p:txBody>
      </p:sp>
    </p:spTree>
    <p:extLst>
      <p:ext uri="{BB962C8B-B14F-4D97-AF65-F5344CB8AC3E}">
        <p14:creationId xmlns:p14="http://schemas.microsoft.com/office/powerpoint/2010/main" xmlns="" val="8289332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475213-FD55-4944-9AD4-7E9CE5B0593D}"/>
              </a:ext>
            </a:extLst>
          </p:cNvPr>
          <p:cNvSpPr>
            <a:spLocks noGrp="1"/>
          </p:cNvSpPr>
          <p:nvPr>
            <p:ph type="title"/>
          </p:nvPr>
        </p:nvSpPr>
        <p:spPr/>
        <p:txBody>
          <a:bodyPr/>
          <a:lstStyle/>
          <a:p>
            <a:r>
              <a:rPr lang="en-US"/>
              <a:t>RESORPTION OF TEETH</a:t>
            </a:r>
          </a:p>
        </p:txBody>
      </p:sp>
      <p:sp>
        <p:nvSpPr>
          <p:cNvPr id="3" name="Content Placeholder 2">
            <a:extLst>
              <a:ext uri="{FF2B5EF4-FFF2-40B4-BE49-F238E27FC236}">
                <a16:creationId xmlns:a16="http://schemas.microsoft.com/office/drawing/2014/main" xmlns="" id="{A1F10929-4099-B944-A330-E41DEF1038D3}"/>
              </a:ext>
            </a:extLst>
          </p:cNvPr>
          <p:cNvSpPr>
            <a:spLocks noGrp="1"/>
          </p:cNvSpPr>
          <p:nvPr>
            <p:ph idx="1"/>
          </p:nvPr>
        </p:nvSpPr>
        <p:spPr/>
        <p:txBody>
          <a:bodyPr/>
          <a:lstStyle/>
          <a:p>
            <a:r>
              <a:rPr lang="en-US"/>
              <a:t>Resorption of teeth can be defined as a chronic progressive damage or loss of tooth structures (mostly roots of the teeth or sometimes crowns) due to the action of some specialized cells called odontoclasts.</a:t>
            </a:r>
          </a:p>
          <a:p>
            <a:endParaRPr lang="en-US"/>
          </a:p>
          <a:p>
            <a:r>
              <a:rPr lang="en-US" altLang="en-US"/>
              <a:t>Pathological resorption may be </a:t>
            </a:r>
            <a:r>
              <a:rPr lang="en-US" altLang="en-US" b="1" i="1"/>
              <a:t>external</a:t>
            </a:r>
            <a:r>
              <a:rPr lang="en-US" altLang="en-US"/>
              <a:t> or </a:t>
            </a:r>
            <a:r>
              <a:rPr lang="en-US" altLang="en-US" b="1" i="1"/>
              <a:t>internal</a:t>
            </a:r>
            <a:r>
              <a:rPr lang="en-US" altLang="en-US"/>
              <a:t>.</a:t>
            </a:r>
            <a:endParaRPr lang="en-US"/>
          </a:p>
        </p:txBody>
      </p:sp>
    </p:spTree>
    <p:extLst>
      <p:ext uri="{BB962C8B-B14F-4D97-AF65-F5344CB8AC3E}">
        <p14:creationId xmlns:p14="http://schemas.microsoft.com/office/powerpoint/2010/main" xmlns="" val="1017848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12D24A-3DCB-3540-BADC-5840E6CA686B}"/>
              </a:ext>
            </a:extLst>
          </p:cNvPr>
          <p:cNvSpPr>
            <a:spLocks noGrp="1"/>
          </p:cNvSpPr>
          <p:nvPr>
            <p:ph type="title"/>
          </p:nvPr>
        </p:nvSpPr>
        <p:spPr>
          <a:xfrm>
            <a:off x="1294362" y="212904"/>
            <a:ext cx="9603275" cy="1049235"/>
          </a:xfrm>
        </p:spPr>
        <p:txBody>
          <a:bodyPr anchor="ctr"/>
          <a:lstStyle/>
          <a:p>
            <a:pPr algn="ctr"/>
            <a:r>
              <a:rPr lang="en-US"/>
              <a:t>Index</a:t>
            </a:r>
          </a:p>
        </p:txBody>
      </p:sp>
      <p:sp>
        <p:nvSpPr>
          <p:cNvPr id="3" name="Content Placeholder 2">
            <a:extLst>
              <a:ext uri="{FF2B5EF4-FFF2-40B4-BE49-F238E27FC236}">
                <a16:creationId xmlns:a16="http://schemas.microsoft.com/office/drawing/2014/main" xmlns="" id="{C2592518-0C53-2045-BA55-4D352BAAF115}"/>
              </a:ext>
            </a:extLst>
          </p:cNvPr>
          <p:cNvSpPr>
            <a:spLocks noGrp="1"/>
          </p:cNvSpPr>
          <p:nvPr>
            <p:ph idx="1"/>
          </p:nvPr>
        </p:nvSpPr>
        <p:spPr>
          <a:xfrm>
            <a:off x="1197185" y="1715683"/>
            <a:ext cx="9603275" cy="4732919"/>
          </a:xfrm>
        </p:spPr>
        <p:txBody>
          <a:bodyPr/>
          <a:lstStyle/>
          <a:p>
            <a:r>
              <a:rPr lang="en-US" dirty="0"/>
              <a:t>Attrition, Abrasion, Erosion and </a:t>
            </a:r>
            <a:r>
              <a:rPr lang="en-US" dirty="0" err="1"/>
              <a:t>Abfraction</a:t>
            </a:r>
            <a:r>
              <a:rPr lang="en-US" dirty="0"/>
              <a:t> </a:t>
            </a:r>
          </a:p>
          <a:p>
            <a:r>
              <a:rPr lang="en-US" dirty="0"/>
              <a:t> Dentinal Sclerosis </a:t>
            </a:r>
          </a:p>
          <a:p>
            <a:r>
              <a:rPr lang="en-US" dirty="0"/>
              <a:t> Dead Tracts </a:t>
            </a:r>
          </a:p>
          <a:p>
            <a:r>
              <a:rPr lang="en-US" dirty="0"/>
              <a:t>Secondary Dentin </a:t>
            </a:r>
          </a:p>
          <a:p>
            <a:r>
              <a:rPr lang="en-US" dirty="0"/>
              <a:t>Reticular Atrophy of Pulp </a:t>
            </a:r>
          </a:p>
          <a:p>
            <a:r>
              <a:rPr lang="en-US" dirty="0"/>
              <a:t> Pulp Calcification </a:t>
            </a:r>
          </a:p>
          <a:p>
            <a:r>
              <a:rPr lang="en-US" dirty="0"/>
              <a:t> </a:t>
            </a:r>
            <a:r>
              <a:rPr lang="en-US" dirty="0" err="1"/>
              <a:t>Resorption</a:t>
            </a:r>
            <a:r>
              <a:rPr lang="en-US" dirty="0"/>
              <a:t> of Teeth </a:t>
            </a:r>
          </a:p>
          <a:p>
            <a:r>
              <a:rPr lang="en-US" dirty="0" err="1"/>
              <a:t>Hypercementosis</a:t>
            </a:r>
            <a:r>
              <a:rPr lang="en-US" dirty="0"/>
              <a:t> </a:t>
            </a:r>
          </a:p>
          <a:p>
            <a:r>
              <a:rPr lang="en-US" dirty="0" err="1"/>
              <a:t>Cementicles</a:t>
            </a:r>
            <a:endParaRPr lang="en-US" dirty="0"/>
          </a:p>
        </p:txBody>
      </p:sp>
    </p:spTree>
    <p:extLst>
      <p:ext uri="{BB962C8B-B14F-4D97-AF65-F5344CB8AC3E}">
        <p14:creationId xmlns:p14="http://schemas.microsoft.com/office/powerpoint/2010/main" xmlns="" val="16330809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7727E2A-722C-6C45-9E0E-766216789405}"/>
              </a:ext>
            </a:extLst>
          </p:cNvPr>
          <p:cNvSpPr txBox="1"/>
          <p:nvPr/>
        </p:nvSpPr>
        <p:spPr>
          <a:xfrm>
            <a:off x="1798508" y="982176"/>
            <a:ext cx="8081460" cy="4893647"/>
          </a:xfrm>
          <a:prstGeom prst="rect">
            <a:avLst/>
          </a:prstGeom>
          <a:noFill/>
        </p:spPr>
        <p:txBody>
          <a:bodyPr wrap="square" rtlCol="0">
            <a:spAutoFit/>
          </a:bodyPr>
          <a:lstStyle/>
          <a:p>
            <a:pPr marL="274320" indent="-274320" eaLnBrk="1" fontAlgn="auto" hangingPunct="1">
              <a:spcAft>
                <a:spcPts val="0"/>
              </a:spcAft>
              <a:buClr>
                <a:schemeClr val="accent3"/>
              </a:buClr>
              <a:buFont typeface="Arial" pitchFamily="34" charset="0"/>
              <a:buChar char="•"/>
              <a:defRPr/>
            </a:pPr>
            <a:r>
              <a:rPr lang="en-US" sz="2000"/>
              <a:t>It is lytic process occurring in the cemetum or cementum and dentin of the roots of  teeth.</a:t>
            </a:r>
          </a:p>
          <a:p>
            <a:pPr marL="274320" indent="-274320" eaLnBrk="1" fontAlgn="auto" hangingPunct="1">
              <a:spcAft>
                <a:spcPts val="0"/>
              </a:spcAft>
              <a:buClr>
                <a:schemeClr val="accent3"/>
              </a:buClr>
              <a:buFont typeface="Arial" pitchFamily="34" charset="0"/>
              <a:buChar char="•"/>
              <a:defRPr/>
            </a:pPr>
            <a:r>
              <a:rPr lang="en-US" sz="2000" b="1" i="1" u="sng"/>
              <a:t>Factors associated with external resorption:</a:t>
            </a:r>
          </a:p>
          <a:p>
            <a:pPr marL="514350" indent="-514350" eaLnBrk="1" fontAlgn="auto" hangingPunct="1">
              <a:spcAft>
                <a:spcPts val="0"/>
              </a:spcAft>
              <a:buClr>
                <a:schemeClr val="accent3"/>
              </a:buClr>
              <a:buFont typeface="Arial" pitchFamily="34" charset="0"/>
              <a:buAutoNum type="arabicPeriod"/>
              <a:defRPr/>
            </a:pPr>
            <a:r>
              <a:rPr lang="en-US" sz="1800"/>
              <a:t>Cyst &amp; tumors.</a:t>
            </a:r>
          </a:p>
          <a:p>
            <a:pPr marL="514350" indent="-514350" eaLnBrk="1" fontAlgn="auto" hangingPunct="1">
              <a:spcAft>
                <a:spcPts val="0"/>
              </a:spcAft>
              <a:buClr>
                <a:schemeClr val="accent3"/>
              </a:buClr>
              <a:buFont typeface="Arial" pitchFamily="34" charset="0"/>
              <a:buAutoNum type="arabicPeriod"/>
              <a:defRPr/>
            </a:pPr>
            <a:r>
              <a:rPr lang="en-US" sz="1800"/>
              <a:t>Dental trauma.</a:t>
            </a:r>
            <a:r>
              <a:rPr lang="en-US" sz="1800">
                <a:solidFill>
                  <a:schemeClr val="bg2">
                    <a:lumMod val="75000"/>
                  </a:schemeClr>
                </a:solidFill>
              </a:rPr>
              <a:t> </a:t>
            </a:r>
            <a:endParaRPr lang="en-US" sz="1800"/>
          </a:p>
          <a:p>
            <a:pPr marL="514350" indent="-514350" eaLnBrk="1" fontAlgn="auto" hangingPunct="1">
              <a:spcAft>
                <a:spcPts val="0"/>
              </a:spcAft>
              <a:buClr>
                <a:schemeClr val="accent3"/>
              </a:buClr>
              <a:buFont typeface="Arial" pitchFamily="34" charset="0"/>
              <a:buAutoNum type="arabicPeriod"/>
              <a:defRPr/>
            </a:pPr>
            <a:r>
              <a:rPr lang="en-US" sz="1800"/>
              <a:t>Excessive mechanical forces.</a:t>
            </a:r>
          </a:p>
          <a:p>
            <a:pPr marL="514350" indent="-514350" eaLnBrk="1" fontAlgn="auto" hangingPunct="1">
              <a:spcAft>
                <a:spcPts val="0"/>
              </a:spcAft>
              <a:buClr>
                <a:schemeClr val="accent3"/>
              </a:buClr>
              <a:buFont typeface="Arial" pitchFamily="34" charset="0"/>
              <a:buAutoNum type="arabicPeriod"/>
              <a:defRPr/>
            </a:pPr>
            <a:r>
              <a:rPr lang="en-US" sz="1800"/>
              <a:t>Excessive occlusal forces.</a:t>
            </a:r>
          </a:p>
          <a:p>
            <a:pPr marL="514350" indent="-514350" eaLnBrk="1" fontAlgn="auto" hangingPunct="1">
              <a:spcAft>
                <a:spcPts val="0"/>
              </a:spcAft>
              <a:buClr>
                <a:schemeClr val="accent3"/>
              </a:buClr>
              <a:buFont typeface="Arial" pitchFamily="34" charset="0"/>
              <a:buAutoNum type="arabicPeriod"/>
              <a:defRPr/>
            </a:pPr>
            <a:r>
              <a:rPr lang="en-US" sz="1800"/>
              <a:t>Grafting of alveolar clefts.</a:t>
            </a:r>
          </a:p>
          <a:p>
            <a:pPr marL="514350" indent="-514350" eaLnBrk="1" fontAlgn="auto" hangingPunct="1">
              <a:spcAft>
                <a:spcPts val="0"/>
              </a:spcAft>
              <a:buClr>
                <a:schemeClr val="accent3"/>
              </a:buClr>
              <a:buFont typeface="Arial" pitchFamily="34" charset="0"/>
              <a:buAutoNum type="arabicPeriod"/>
              <a:defRPr/>
            </a:pPr>
            <a:r>
              <a:rPr lang="en-US" sz="1800"/>
              <a:t>Hormonal imbalances.</a:t>
            </a:r>
          </a:p>
          <a:p>
            <a:pPr marL="514350" indent="-514350" eaLnBrk="1" fontAlgn="auto" hangingPunct="1">
              <a:spcAft>
                <a:spcPts val="0"/>
              </a:spcAft>
              <a:buClr>
                <a:schemeClr val="accent3"/>
              </a:buClr>
              <a:buFont typeface="Arial" pitchFamily="34" charset="0"/>
              <a:buAutoNum type="arabicPeriod"/>
              <a:defRPr/>
            </a:pPr>
            <a:r>
              <a:rPr lang="en-US" sz="1800"/>
              <a:t>Intracoronal bleaching of pulpless teeth.</a:t>
            </a:r>
          </a:p>
          <a:p>
            <a:pPr marL="514350" indent="-514350" eaLnBrk="1" fontAlgn="auto" hangingPunct="1">
              <a:spcAft>
                <a:spcPts val="0"/>
              </a:spcAft>
              <a:buClr>
                <a:schemeClr val="accent3"/>
              </a:buClr>
              <a:buFont typeface="Arial" pitchFamily="34" charset="0"/>
              <a:buAutoNum type="arabicPeriod"/>
              <a:defRPr/>
            </a:pPr>
            <a:r>
              <a:rPr lang="en-US" sz="1800"/>
              <a:t>Local involvement by herpes zoster.</a:t>
            </a:r>
          </a:p>
          <a:p>
            <a:pPr marL="514350" indent="-514350" eaLnBrk="1" fontAlgn="auto" hangingPunct="1">
              <a:spcAft>
                <a:spcPts val="0"/>
              </a:spcAft>
              <a:buClr>
                <a:schemeClr val="accent3"/>
              </a:buClr>
              <a:buFont typeface="Arial" pitchFamily="34" charset="0"/>
              <a:buAutoNum type="arabicPeriod"/>
              <a:defRPr/>
            </a:pPr>
            <a:r>
              <a:rPr lang="en-US" sz="1800"/>
              <a:t>Paget’s disease of bone.</a:t>
            </a:r>
          </a:p>
          <a:p>
            <a:pPr marL="514350" indent="-514350" eaLnBrk="1" fontAlgn="auto" hangingPunct="1">
              <a:spcAft>
                <a:spcPts val="0"/>
              </a:spcAft>
              <a:buClr>
                <a:schemeClr val="accent3"/>
              </a:buClr>
              <a:buFont typeface="Arial" pitchFamily="34" charset="0"/>
              <a:buAutoNum type="arabicPeriod"/>
              <a:defRPr/>
            </a:pPr>
            <a:r>
              <a:rPr lang="en-US" sz="1800"/>
              <a:t>P.D treatment.</a:t>
            </a:r>
          </a:p>
          <a:p>
            <a:pPr marL="514350" indent="-514350" eaLnBrk="1" fontAlgn="auto" hangingPunct="1">
              <a:spcAft>
                <a:spcPts val="0"/>
              </a:spcAft>
              <a:buClr>
                <a:schemeClr val="accent3"/>
              </a:buClr>
              <a:buFont typeface="Arial" pitchFamily="34" charset="0"/>
              <a:buAutoNum type="arabicPeriod"/>
              <a:defRPr/>
            </a:pPr>
            <a:r>
              <a:rPr lang="en-US" sz="1800"/>
              <a:t>P.A inflammation.</a:t>
            </a:r>
          </a:p>
          <a:p>
            <a:pPr marL="514350" indent="-514350" eaLnBrk="1" fontAlgn="auto" hangingPunct="1">
              <a:spcAft>
                <a:spcPts val="0"/>
              </a:spcAft>
              <a:buClr>
                <a:schemeClr val="accent3"/>
              </a:buClr>
              <a:buFont typeface="Arial" pitchFamily="34" charset="0"/>
              <a:buAutoNum type="arabicPeriod"/>
              <a:defRPr/>
            </a:pPr>
            <a:r>
              <a:rPr lang="en-US" sz="1800"/>
              <a:t>Pressure from impacted teeth.</a:t>
            </a:r>
          </a:p>
          <a:p>
            <a:pPr marL="514350" indent="-514350" eaLnBrk="1" fontAlgn="auto" hangingPunct="1">
              <a:spcAft>
                <a:spcPts val="0"/>
              </a:spcAft>
              <a:buClr>
                <a:schemeClr val="accent3"/>
              </a:buClr>
              <a:buFont typeface="Arial" pitchFamily="34" charset="0"/>
              <a:buAutoNum type="arabicPeriod"/>
              <a:defRPr/>
            </a:pPr>
            <a:r>
              <a:rPr lang="en-US" sz="1800"/>
              <a:t>Reimplantation of teeth.</a:t>
            </a:r>
          </a:p>
          <a:p>
            <a:pPr marL="514350" indent="-514350" eaLnBrk="1" fontAlgn="auto" hangingPunct="1">
              <a:spcAft>
                <a:spcPts val="0"/>
              </a:spcAft>
              <a:buClr>
                <a:schemeClr val="accent3"/>
              </a:buClr>
              <a:buFont typeface="Arial" pitchFamily="34" charset="0"/>
              <a:buAutoNum type="arabicPeriod"/>
              <a:defRPr/>
            </a:pPr>
            <a:r>
              <a:rPr lang="en-US" sz="1800"/>
              <a:t> Idiopathic.</a:t>
            </a:r>
            <a:endParaRPr lang="en-US"/>
          </a:p>
        </p:txBody>
      </p:sp>
      <p:sp>
        <p:nvSpPr>
          <p:cNvPr id="5" name="TextBox 4">
            <a:extLst>
              <a:ext uri="{FF2B5EF4-FFF2-40B4-BE49-F238E27FC236}">
                <a16:creationId xmlns:a16="http://schemas.microsoft.com/office/drawing/2014/main" xmlns="" id="{9884E9A5-4B04-D647-8B21-38D5729817C1}"/>
              </a:ext>
            </a:extLst>
          </p:cNvPr>
          <p:cNvSpPr txBox="1"/>
          <p:nvPr/>
        </p:nvSpPr>
        <p:spPr>
          <a:xfrm rot="10800000" flipV="1">
            <a:off x="3236132" y="325792"/>
            <a:ext cx="5555265" cy="369332"/>
          </a:xfrm>
          <a:prstGeom prst="rect">
            <a:avLst/>
          </a:prstGeom>
          <a:noFill/>
        </p:spPr>
        <p:txBody>
          <a:bodyPr wrap="square" rtlCol="0">
            <a:spAutoFit/>
          </a:bodyPr>
          <a:lstStyle/>
          <a:p>
            <a:pPr algn="l"/>
            <a:r>
              <a:rPr lang="en-US"/>
              <a:t>EXTERNAL RESORPTION</a:t>
            </a:r>
          </a:p>
        </p:txBody>
      </p:sp>
    </p:spTree>
    <p:extLst>
      <p:ext uri="{BB962C8B-B14F-4D97-AF65-F5344CB8AC3E}">
        <p14:creationId xmlns:p14="http://schemas.microsoft.com/office/powerpoint/2010/main" xmlns="" val="31078614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A32F81D-E729-2F4E-913C-9232FA651D1E}"/>
              </a:ext>
            </a:extLst>
          </p:cNvPr>
          <p:cNvSpPr txBox="1">
            <a:spLocks/>
          </p:cNvSpPr>
          <p:nvPr/>
        </p:nvSpPr>
        <p:spPr>
          <a:xfrm>
            <a:off x="457200" y="981075"/>
            <a:ext cx="11138452" cy="4958739"/>
          </a:xfrm>
          <a:prstGeom prst="rect">
            <a:avLst/>
          </a:prstGeom>
        </p:spPr>
        <p:txBody>
          <a:bodyPr/>
          <a:lst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eaLnBrk="1" hangingPunct="1"/>
            <a:r>
              <a:rPr lang="en-US" altLang="en-US"/>
              <a:t>Radiographically, appears as a “moth-eaten” loss of tooth structure in which the radiolucency is less well defined and demonstrates variation in density.</a:t>
            </a:r>
          </a:p>
          <a:p>
            <a:pPr eaLnBrk="1" hangingPunct="1"/>
            <a:endParaRPr lang="en-US" altLang="en-US"/>
          </a:p>
          <a:p>
            <a:pPr eaLnBrk="1" hangingPunct="1"/>
            <a:endParaRPr lang="en-US" altLang="en-US"/>
          </a:p>
        </p:txBody>
      </p:sp>
      <p:pic>
        <p:nvPicPr>
          <p:cNvPr id="2" name="Picture 4">
            <a:extLst>
              <a:ext uri="{FF2B5EF4-FFF2-40B4-BE49-F238E27FC236}">
                <a16:creationId xmlns:a16="http://schemas.microsoft.com/office/drawing/2014/main" xmlns="" id="{D74FAB02-837C-6E48-9510-24D6FF56A187}"/>
              </a:ext>
            </a:extLst>
          </p:cNvPr>
          <p:cNvPicPr>
            <a:picLocks noChangeAspect="1" noChangeArrowheads="1"/>
          </p:cNvPicPr>
          <p:nvPr/>
        </p:nvPicPr>
        <p:blipFill>
          <a:blip r:embed="rId2"/>
          <a:srcRect l="1645" t="2342" r="2935" b="6309"/>
          <a:stretch>
            <a:fillRect/>
          </a:stretch>
        </p:blipFill>
        <p:spPr bwMode="auto">
          <a:xfrm>
            <a:off x="967472" y="2587303"/>
            <a:ext cx="4176712" cy="28082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30876497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xmlns="" id="{E1030459-0E56-B905-4B38-39097B2DCA15}"/>
              </a:ext>
            </a:extLst>
          </p:cNvPr>
          <p:cNvSpPr>
            <a:spLocks noGrp="1"/>
          </p:cNvSpPr>
          <p:nvPr>
            <p:ph type="title" idx="4294967295"/>
          </p:nvPr>
        </p:nvSpPr>
        <p:spPr>
          <a:xfrm>
            <a:off x="0" y="274638"/>
            <a:ext cx="8229600" cy="706437"/>
          </a:xfrm>
        </p:spPr>
        <p:txBody>
          <a:bodyPr/>
          <a:lstStyle/>
          <a:p>
            <a:pPr eaLnBrk="1" hangingPunct="1"/>
            <a:r>
              <a:rPr lang="en-US" altLang="en-US" sz="2400" b="1" i="1" u="sng"/>
              <a:t>Invasive cervical resorption</a:t>
            </a:r>
          </a:p>
        </p:txBody>
      </p:sp>
      <p:pic>
        <p:nvPicPr>
          <p:cNvPr id="13314" name="Picture 2">
            <a:extLst>
              <a:ext uri="{FF2B5EF4-FFF2-40B4-BE49-F238E27FC236}">
                <a16:creationId xmlns:a16="http://schemas.microsoft.com/office/drawing/2014/main" xmlns="" id="{596A0ADC-41E0-4578-234B-B458B5A29C72}"/>
              </a:ext>
            </a:extLst>
          </p:cNvPr>
          <p:cNvPicPr>
            <a:picLocks noGrp="1" noChangeAspect="1" noChangeArrowheads="1"/>
          </p:cNvPicPr>
          <p:nvPr>
            <p:ph idx="4294967295"/>
          </p:nvPr>
        </p:nvPicPr>
        <p:blipFill>
          <a:blip r:embed="rId2"/>
          <a:srcRect l="50000" r="988" b="4770"/>
          <a:stretch>
            <a:fillRect/>
          </a:stretch>
        </p:blipFill>
        <p:spPr>
          <a:xfrm>
            <a:off x="4425280" y="1067263"/>
            <a:ext cx="2232025" cy="3349625"/>
          </a:xfrm>
          <a:ln w="38100" cap="sq">
            <a:solidFill>
              <a:srgbClr val="000000"/>
            </a:solidFill>
          </a:ln>
          <a:effectLst>
            <a:outerShdw blurRad="50800" dist="38100" dir="2700000" algn="tl" rotWithShape="0">
              <a:srgbClr val="000000">
                <a:alpha val="43000"/>
              </a:srgbClr>
            </a:outerShdw>
          </a:effectLst>
        </p:spPr>
      </p:pic>
      <p:sp>
        <p:nvSpPr>
          <p:cNvPr id="32772" name="TextBox 4">
            <a:extLst>
              <a:ext uri="{FF2B5EF4-FFF2-40B4-BE49-F238E27FC236}">
                <a16:creationId xmlns:a16="http://schemas.microsoft.com/office/drawing/2014/main" xmlns="" id="{CEEB8F05-DEC2-D235-F09C-53B1345F5B03}"/>
              </a:ext>
            </a:extLst>
          </p:cNvPr>
          <p:cNvSpPr txBox="1">
            <a:spLocks noChangeArrowheads="1"/>
          </p:cNvSpPr>
          <p:nvPr/>
        </p:nvSpPr>
        <p:spPr bwMode="auto">
          <a:xfrm>
            <a:off x="2208214" y="4724400"/>
            <a:ext cx="7991475" cy="1201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400" b="1" i="1" u="sng">
                <a:latin typeface="Calibri" panose="020F0502020204030204" pitchFamily="34" charset="0"/>
              </a:rPr>
              <a:t>Multiple idiopathic root resorption:</a:t>
            </a:r>
            <a:r>
              <a:rPr lang="en-US" altLang="en-US" sz="2400">
                <a:latin typeface="Calibri" panose="020F0502020204030204" pitchFamily="34" charset="0"/>
              </a:rPr>
              <a:t>  several teeth may be involved, and underlying cause for the accelerated destruction may not be obvious.</a:t>
            </a:r>
          </a:p>
        </p:txBody>
      </p:sp>
    </p:spTree>
    <p:extLst>
      <p:ext uri="{BB962C8B-B14F-4D97-AF65-F5344CB8AC3E}">
        <p14:creationId xmlns:p14="http://schemas.microsoft.com/office/powerpoint/2010/main" xmlns="" val="1301097843"/>
      </p:ext>
    </p:extLst>
  </p:cSld>
  <p:clrMapOvr>
    <a:masterClrMapping/>
  </p:clrMapOvr>
  <p:transition spd="med">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Content Placeholder 2">
            <a:extLst>
              <a:ext uri="{FF2B5EF4-FFF2-40B4-BE49-F238E27FC236}">
                <a16:creationId xmlns:a16="http://schemas.microsoft.com/office/drawing/2014/main" xmlns="" id="{DC349C94-35F4-8029-8225-80787C259089}"/>
              </a:ext>
            </a:extLst>
          </p:cNvPr>
          <p:cNvSpPr>
            <a:spLocks noGrp="1"/>
          </p:cNvSpPr>
          <p:nvPr>
            <p:ph idx="4294967295"/>
          </p:nvPr>
        </p:nvSpPr>
        <p:spPr>
          <a:xfrm>
            <a:off x="982080" y="331304"/>
            <a:ext cx="5395529" cy="4897437"/>
          </a:xfrm>
        </p:spPr>
        <p:txBody>
          <a:bodyPr>
            <a:noAutofit/>
          </a:bodyPr>
          <a:lstStyle/>
          <a:p>
            <a:pPr marL="274320" indent="-274320" eaLnBrk="1" fontAlgn="auto" hangingPunct="1">
              <a:spcAft>
                <a:spcPts val="0"/>
              </a:spcAft>
              <a:buClr>
                <a:schemeClr val="accent3"/>
              </a:buClr>
              <a:buFont typeface="Wingdings 2"/>
              <a:buChar char=""/>
              <a:defRPr/>
            </a:pPr>
            <a:r>
              <a:rPr lang="en-US" sz="2800" dirty="0"/>
              <a:t>Histopathologically,  numerous multinucleated dentinoclasts located in the areas of structure loss. Areas of resorption often are repaired through deposition of osteodentin. In large defects, external inflammatory R. results in deposition of inflamed granulation tissue, and areas of replacement with woven bone may also be seen.</a:t>
            </a:r>
          </a:p>
        </p:txBody>
      </p:sp>
      <p:sp>
        <p:nvSpPr>
          <p:cNvPr id="33796" name="TextBox 3">
            <a:extLst>
              <a:ext uri="{FF2B5EF4-FFF2-40B4-BE49-F238E27FC236}">
                <a16:creationId xmlns:a16="http://schemas.microsoft.com/office/drawing/2014/main" xmlns="" id="{2ED3E6CF-594F-74DC-3068-40F366060123}"/>
              </a:ext>
            </a:extLst>
          </p:cNvPr>
          <p:cNvSpPr txBox="1">
            <a:spLocks noChangeArrowheads="1"/>
          </p:cNvSpPr>
          <p:nvPr/>
        </p:nvSpPr>
        <p:spPr bwMode="auto">
          <a:xfrm>
            <a:off x="6600826" y="5589589"/>
            <a:ext cx="3743325" cy="1169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000"/>
              <a:t>http://www.google.com.eg/imgres?imgurl=http://www.endodoncja.pl/zdj/rozne04/foto35.jpg&amp;imgrefurl=http://www.endodoncja.pl/rozne04.html&amp;usg=__7coZWKXm8t_mkzXH8kgok6bvC3Y=&amp;h=364&amp;w=250&amp;sz=25&amp;hl=ar&amp;start=7&amp;zoom=1&amp;um=1&amp;itbs=1&amp;tbnid=8yMlzGlKhHY60M:&amp;tbnh=121&amp;tbnw=83&amp;prev=/images%3Fq%3Dexternal%2Bresorption%2Bhistological%26um%3D1%26hl%3Dar%26sa%3DN%26tbs%3Disch:1</a:t>
            </a:r>
          </a:p>
        </p:txBody>
      </p:sp>
      <p:pic>
        <p:nvPicPr>
          <p:cNvPr id="33797" name="Picture 4">
            <a:extLst>
              <a:ext uri="{FF2B5EF4-FFF2-40B4-BE49-F238E27FC236}">
                <a16:creationId xmlns:a16="http://schemas.microsoft.com/office/drawing/2014/main" xmlns="" id="{106E870B-B743-484D-8448-D02A233B360D}"/>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6888163" y="331304"/>
            <a:ext cx="3168650" cy="4814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849191473"/>
      </p:ext>
    </p:extLst>
  </p:cSld>
  <p:clrMapOvr>
    <a:masterClrMapping/>
  </p:clrMapOvr>
  <p:transition spd="med">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3937905-3743-3CB8-E39B-34809626B58D}"/>
              </a:ext>
            </a:extLst>
          </p:cNvPr>
          <p:cNvSpPr>
            <a:spLocks noGrp="1"/>
          </p:cNvSpPr>
          <p:nvPr>
            <p:ph idx="4294967295"/>
          </p:nvPr>
        </p:nvSpPr>
        <p:spPr>
          <a:xfrm>
            <a:off x="1502702" y="1083237"/>
            <a:ext cx="3898900" cy="3654425"/>
          </a:xfrm>
        </p:spPr>
        <p:txBody>
          <a:bodyPr>
            <a:normAutofit/>
          </a:bodyPr>
          <a:lstStyle/>
          <a:p>
            <a:pPr marL="274320" indent="-274320" eaLnBrk="1" fontAlgn="auto" hangingPunct="1">
              <a:spcAft>
                <a:spcPts val="0"/>
              </a:spcAft>
              <a:buClr>
                <a:schemeClr val="accent3"/>
              </a:buClr>
              <a:buFont typeface="Wingdings 2"/>
              <a:buChar char=""/>
              <a:defRPr/>
            </a:pPr>
            <a:r>
              <a:rPr lang="en-US" dirty="0"/>
              <a:t>Histologic appearance of a tooth exhibiting</a:t>
            </a:r>
            <a:br>
              <a:rPr lang="en-US" dirty="0"/>
            </a:br>
            <a:r>
              <a:rPr lang="en-US" dirty="0"/>
              <a:t>external inflammatory root resorption, showing multinucleated clast cells adjacent to resorbed dentin and bone. A chronic inflammatory cellular infiltrate is also evident in the area.</a:t>
            </a:r>
          </a:p>
        </p:txBody>
      </p:sp>
      <p:sp>
        <p:nvSpPr>
          <p:cNvPr id="34820" name="TextBox 3">
            <a:extLst>
              <a:ext uri="{FF2B5EF4-FFF2-40B4-BE49-F238E27FC236}">
                <a16:creationId xmlns:a16="http://schemas.microsoft.com/office/drawing/2014/main" xmlns="" id="{5582DA1C-5542-3A0B-BBD6-481E802D3AAF}"/>
              </a:ext>
            </a:extLst>
          </p:cNvPr>
          <p:cNvSpPr txBox="1">
            <a:spLocks noChangeArrowheads="1"/>
          </p:cNvSpPr>
          <p:nvPr/>
        </p:nvSpPr>
        <p:spPr bwMode="auto">
          <a:xfrm>
            <a:off x="6959601" y="5949951"/>
            <a:ext cx="3457575"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000"/>
              <a:t>http://www.endodoncja.pl/zdj/rozne04/foto35.jpg</a:t>
            </a:r>
          </a:p>
        </p:txBody>
      </p:sp>
      <p:pic>
        <p:nvPicPr>
          <p:cNvPr id="54274" name="Picture 2">
            <a:extLst>
              <a:ext uri="{FF2B5EF4-FFF2-40B4-BE49-F238E27FC236}">
                <a16:creationId xmlns:a16="http://schemas.microsoft.com/office/drawing/2014/main" xmlns="" id="{F1EFDD8A-B62B-05E9-7A68-F5D200047879}"/>
              </a:ext>
            </a:extLst>
          </p:cNvPr>
          <p:cNvPicPr>
            <a:picLocks noChangeAspect="1" noChangeArrowheads="1"/>
          </p:cNvPicPr>
          <p:nvPr/>
        </p:nvPicPr>
        <p:blipFill>
          <a:blip r:embed="rId2"/>
          <a:srcRect/>
          <a:stretch>
            <a:fillRect/>
          </a:stretch>
        </p:blipFill>
        <p:spPr bwMode="auto">
          <a:xfrm>
            <a:off x="6447450" y="220614"/>
            <a:ext cx="3460750" cy="5040313"/>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Content Placeholder 2">
            <a:extLst>
              <a:ext uri="{FF2B5EF4-FFF2-40B4-BE49-F238E27FC236}">
                <a16:creationId xmlns:a16="http://schemas.microsoft.com/office/drawing/2014/main" xmlns="" id="{57378896-8D36-6C69-7359-A0E0599995F7}"/>
              </a:ext>
            </a:extLst>
          </p:cNvPr>
          <p:cNvSpPr>
            <a:spLocks noGrp="1"/>
          </p:cNvSpPr>
          <p:nvPr>
            <p:ph idx="4294967295"/>
          </p:nvPr>
        </p:nvSpPr>
        <p:spPr>
          <a:xfrm>
            <a:off x="1502702" y="1005893"/>
            <a:ext cx="4319588" cy="3960813"/>
          </a:xfrm>
        </p:spPr>
        <p:txBody>
          <a:bodyPr>
            <a:normAutofit lnSpcReduction="10000"/>
          </a:bodyPr>
          <a:lstStyle/>
          <a:p>
            <a:pPr eaLnBrk="1" hangingPunct="1"/>
            <a:r>
              <a:rPr lang="en-US" altLang="en-US" sz="1800"/>
              <a:t>Histologic appearance of an extensive invasive cervical resorption with radicular extensions. Masses of ectopic calcific tissue are evident both within the fibrovascular tissue occupying the resorption cavity and on resorbed dentin surfaces. In addition, communicating channels can be seen connecting with the periodontal ligament (large arrows). Other channels can be seen within the inferior aspect of the radicular dentine (small arrows). (Hematoxylin–eosin stain)</a:t>
            </a:r>
          </a:p>
        </p:txBody>
      </p:sp>
      <p:pic>
        <p:nvPicPr>
          <p:cNvPr id="53250" name="Picture 2">
            <a:extLst>
              <a:ext uri="{FF2B5EF4-FFF2-40B4-BE49-F238E27FC236}">
                <a16:creationId xmlns:a16="http://schemas.microsoft.com/office/drawing/2014/main" xmlns="" id="{80F42B02-1AAD-9428-8F87-AD2456663E19}"/>
              </a:ext>
            </a:extLst>
          </p:cNvPr>
          <p:cNvPicPr>
            <a:picLocks noChangeAspect="1" noChangeArrowheads="1"/>
          </p:cNvPicPr>
          <p:nvPr/>
        </p:nvPicPr>
        <p:blipFill>
          <a:blip r:embed="rId2"/>
          <a:srcRect/>
          <a:stretch>
            <a:fillRect/>
          </a:stretch>
        </p:blipFill>
        <p:spPr bwMode="auto">
          <a:xfrm>
            <a:off x="7089313" y="620131"/>
            <a:ext cx="3095625" cy="4732338"/>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Tree>
  </p:cSld>
  <p:clrMapOvr>
    <a:masterClrMapping/>
  </p:clrMapOvr>
  <p:transition spd="med">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xmlns="" id="{6C61818C-A6C7-9134-298D-A52983269D4A}"/>
              </a:ext>
            </a:extLst>
          </p:cNvPr>
          <p:cNvSpPr>
            <a:spLocks noGrp="1"/>
          </p:cNvSpPr>
          <p:nvPr>
            <p:ph type="title" idx="4294967295"/>
          </p:nvPr>
        </p:nvSpPr>
        <p:spPr>
          <a:xfrm>
            <a:off x="2587625" y="804863"/>
            <a:ext cx="9604375" cy="1049337"/>
          </a:xfrm>
        </p:spPr>
        <p:txBody>
          <a:bodyPr/>
          <a:lstStyle/>
          <a:p>
            <a:pPr eaLnBrk="1" hangingPunct="1"/>
            <a:r>
              <a:rPr lang="en-US" altLang="en-US"/>
              <a:t>Internal resorption</a:t>
            </a:r>
          </a:p>
        </p:txBody>
      </p:sp>
      <p:pic>
        <p:nvPicPr>
          <p:cNvPr id="36867" name="Picture 2">
            <a:extLst>
              <a:ext uri="{FF2B5EF4-FFF2-40B4-BE49-F238E27FC236}">
                <a16:creationId xmlns:a16="http://schemas.microsoft.com/office/drawing/2014/main" xmlns="" id="{59D9A6AE-743A-B231-E2B0-330227F12A85}"/>
              </a:ext>
            </a:extLst>
          </p:cNvPr>
          <p:cNvPicPr>
            <a:picLocks noGrp="1" noChangeAspect="1" noChangeArrowheads="1"/>
          </p:cNvPicPr>
          <p:nvPr>
            <p:ph idx="4294967295"/>
          </p:nvPr>
        </p:nvPicPr>
        <p:blipFill>
          <a:blip r:embed="rId2">
            <a:extLst>
              <a:ext uri="{28A0092B-C50C-407E-A947-70E740481C1C}">
                <a14:useLocalDpi xmlns:a14="http://schemas.microsoft.com/office/drawing/2010/main" xmlns="" val="0"/>
              </a:ext>
            </a:extLst>
          </a:blip>
          <a:srcRect l="24500"/>
          <a:stretch>
            <a:fillRect/>
          </a:stretch>
        </p:blipFill>
        <p:spPr>
          <a:xfrm flipH="1">
            <a:off x="9604376" y="1844675"/>
            <a:ext cx="1143000" cy="3827463"/>
          </a:xfrm>
        </p:spPr>
      </p:pic>
      <p:sp>
        <p:nvSpPr>
          <p:cNvPr id="8" name="TextBox 7">
            <a:extLst>
              <a:ext uri="{FF2B5EF4-FFF2-40B4-BE49-F238E27FC236}">
                <a16:creationId xmlns:a16="http://schemas.microsoft.com/office/drawing/2014/main" xmlns="" id="{38C9124A-FC31-48C8-E467-2C5D2177363C}"/>
              </a:ext>
            </a:extLst>
          </p:cNvPr>
          <p:cNvSpPr txBox="1"/>
          <p:nvPr/>
        </p:nvSpPr>
        <p:spPr>
          <a:xfrm>
            <a:off x="2063751" y="2205039"/>
            <a:ext cx="6048375" cy="3970318"/>
          </a:xfrm>
          <a:prstGeom prst="rect">
            <a:avLst/>
          </a:prstGeom>
          <a:noFill/>
        </p:spPr>
        <p:txBody>
          <a:bodyPr wrap="square">
            <a:spAutoFit/>
          </a:bodyPr>
          <a:lstStyle/>
          <a:p>
            <a:pPr fontAlgn="auto">
              <a:spcBef>
                <a:spcPts val="0"/>
              </a:spcBef>
              <a:spcAft>
                <a:spcPts val="0"/>
              </a:spcAft>
              <a:defRPr/>
            </a:pPr>
            <a:r>
              <a:rPr lang="en-US" sz="2800" dirty="0">
                <a:latin typeface="+mn-lt"/>
                <a:cs typeface="+mn-cs"/>
              </a:rPr>
              <a:t>Two  main patterns:</a:t>
            </a:r>
          </a:p>
          <a:p>
            <a:pPr marL="342900" indent="-342900" fontAlgn="auto">
              <a:spcBef>
                <a:spcPts val="0"/>
              </a:spcBef>
              <a:spcAft>
                <a:spcPts val="0"/>
              </a:spcAft>
              <a:buFontTx/>
              <a:buAutoNum type="arabicPeriod"/>
              <a:defRPr/>
            </a:pPr>
            <a:r>
              <a:rPr lang="en-US" sz="2800" b="1" i="1" u="sng" dirty="0">
                <a:latin typeface="+mn-lt"/>
                <a:cs typeface="+mn-cs"/>
              </a:rPr>
              <a:t>Inflammatory R.: </a:t>
            </a:r>
          </a:p>
          <a:p>
            <a:pPr marL="342900" indent="-342900" fontAlgn="auto">
              <a:spcBef>
                <a:spcPts val="0"/>
              </a:spcBef>
              <a:spcAft>
                <a:spcPts val="0"/>
              </a:spcAft>
              <a:defRPr/>
            </a:pPr>
            <a:r>
              <a:rPr lang="en-US" sz="2800" dirty="0">
                <a:latin typeface="+mn-lt"/>
                <a:cs typeface="+mn-cs"/>
              </a:rPr>
              <a:t>     It occurs duo to intense inflammatory reaction within  the pulp tissue. </a:t>
            </a:r>
          </a:p>
          <a:p>
            <a:pPr marL="342900" indent="-342900" fontAlgn="auto">
              <a:spcBef>
                <a:spcPts val="0"/>
              </a:spcBef>
              <a:spcAft>
                <a:spcPts val="0"/>
              </a:spcAft>
              <a:defRPr/>
            </a:pPr>
            <a:r>
              <a:rPr lang="en-US" sz="2800" dirty="0">
                <a:latin typeface="+mn-lt"/>
                <a:cs typeface="+mn-cs"/>
              </a:rPr>
              <a:t>    The resorbed dentin is replaced by inflamed granulation tissue.</a:t>
            </a:r>
          </a:p>
          <a:p>
            <a:pPr marL="342900" indent="-342900" fontAlgn="auto">
              <a:spcBef>
                <a:spcPts val="0"/>
              </a:spcBef>
              <a:spcAft>
                <a:spcPts val="0"/>
              </a:spcAft>
              <a:defRPr/>
            </a:pPr>
            <a:endParaRPr lang="en-US" sz="2800" dirty="0">
              <a:latin typeface="+mn-lt"/>
              <a:cs typeface="+mn-cs"/>
            </a:endParaRPr>
          </a:p>
          <a:p>
            <a:pPr marL="342900" indent="-342900" fontAlgn="auto">
              <a:spcBef>
                <a:spcPts val="0"/>
              </a:spcBef>
              <a:spcAft>
                <a:spcPts val="0"/>
              </a:spcAft>
              <a:defRPr/>
            </a:pPr>
            <a:r>
              <a:rPr lang="en-US" sz="2800" dirty="0">
                <a:latin typeface="+mn-lt"/>
                <a:cs typeface="+mn-cs"/>
              </a:rPr>
              <a:t>    </a:t>
            </a:r>
            <a:endParaRPr lang="en-US" sz="2800" i="1" dirty="0">
              <a:latin typeface="+mn-lt"/>
              <a:cs typeface="+mn-cs"/>
            </a:endParaRPr>
          </a:p>
        </p:txBody>
      </p:sp>
    </p:spTree>
    <p:extLst>
      <p:ext uri="{BB962C8B-B14F-4D97-AF65-F5344CB8AC3E}">
        <p14:creationId xmlns:p14="http://schemas.microsoft.com/office/powerpoint/2010/main" xmlns="" val="2242757130"/>
      </p:ext>
    </p:extLst>
  </p:cSld>
  <p:clrMapOvr>
    <a:masterClrMapping/>
  </p:clrMapOvr>
  <p:transition spd="med">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a:extLst>
              <a:ext uri="{FF2B5EF4-FFF2-40B4-BE49-F238E27FC236}">
                <a16:creationId xmlns:a16="http://schemas.microsoft.com/office/drawing/2014/main" xmlns="" id="{B5371E9D-A108-9EED-E241-C7A71237A99D}"/>
              </a:ext>
            </a:extLst>
          </p:cNvPr>
          <p:cNvSpPr>
            <a:spLocks noGrp="1"/>
          </p:cNvSpPr>
          <p:nvPr>
            <p:ph type="title" idx="4294967295"/>
          </p:nvPr>
        </p:nvSpPr>
        <p:spPr>
          <a:xfrm>
            <a:off x="-1" y="1"/>
            <a:ext cx="8306273" cy="1700214"/>
          </a:xfrm>
        </p:spPr>
        <p:txBody>
          <a:bodyPr>
            <a:normAutofit fontScale="90000"/>
          </a:bodyPr>
          <a:lstStyle/>
          <a:p>
            <a:pPr eaLnBrk="1" hangingPunct="1"/>
            <a:r>
              <a:rPr lang="en-US" altLang="en-US" sz="3200" i="1"/>
              <a:t>Radiographically, a uniform, well-circumscribed symmetric radiolucent enlargement of the pulp chamber or canal.</a:t>
            </a:r>
            <a:endParaRPr lang="en-US" altLang="en-US" sz="3200"/>
          </a:p>
        </p:txBody>
      </p:sp>
      <p:pic>
        <p:nvPicPr>
          <p:cNvPr id="9218" name="Picture 2">
            <a:extLst>
              <a:ext uri="{FF2B5EF4-FFF2-40B4-BE49-F238E27FC236}">
                <a16:creationId xmlns:a16="http://schemas.microsoft.com/office/drawing/2014/main" xmlns="" id="{6FF64F7A-8CAA-5AB1-9654-5BCA11D7A1E6}"/>
              </a:ext>
            </a:extLst>
          </p:cNvPr>
          <p:cNvPicPr>
            <a:picLocks noGrp="1" noChangeAspect="1" noChangeArrowheads="1"/>
          </p:cNvPicPr>
          <p:nvPr>
            <p:ph idx="4294967295"/>
          </p:nvPr>
        </p:nvPicPr>
        <p:blipFill>
          <a:blip r:embed="rId2"/>
          <a:srcRect l="1462" t="2092" r="2053" b="7932"/>
          <a:stretch>
            <a:fillRect/>
          </a:stretch>
        </p:blipFill>
        <p:spPr>
          <a:xfrm>
            <a:off x="283975" y="1578770"/>
            <a:ext cx="4752975" cy="3097212"/>
          </a:xfrm>
          <a:ln w="38100" cap="sq">
            <a:solidFill>
              <a:schemeClr val="accent2"/>
            </a:solidFill>
          </a:ln>
          <a:effectLst>
            <a:outerShdw blurRad="50800" dist="38100" dir="2700000" algn="tl" rotWithShape="0">
              <a:srgbClr val="000000">
                <a:alpha val="43000"/>
              </a:srgbClr>
            </a:outerShdw>
          </a:effectLst>
        </p:spPr>
      </p:pic>
      <p:sp>
        <p:nvSpPr>
          <p:cNvPr id="37892" name="TextBox 4">
            <a:extLst>
              <a:ext uri="{FF2B5EF4-FFF2-40B4-BE49-F238E27FC236}">
                <a16:creationId xmlns:a16="http://schemas.microsoft.com/office/drawing/2014/main" xmlns="" id="{28D15A06-EF5D-BC00-C4A2-3A58336553CB}"/>
              </a:ext>
            </a:extLst>
          </p:cNvPr>
          <p:cNvSpPr txBox="1">
            <a:spLocks noChangeArrowheads="1"/>
          </p:cNvSpPr>
          <p:nvPr/>
        </p:nvSpPr>
        <p:spPr bwMode="auto">
          <a:xfrm>
            <a:off x="2488510" y="5649118"/>
            <a:ext cx="482441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a:latin typeface="Calibri" panose="020F0502020204030204" pitchFamily="34" charset="0"/>
              </a:rPr>
              <a:t>Internal resorption ( pink tooth of Mummery)</a:t>
            </a:r>
          </a:p>
        </p:txBody>
      </p:sp>
      <p:pic>
        <p:nvPicPr>
          <p:cNvPr id="9219" name="Picture 3">
            <a:extLst>
              <a:ext uri="{FF2B5EF4-FFF2-40B4-BE49-F238E27FC236}">
                <a16:creationId xmlns:a16="http://schemas.microsoft.com/office/drawing/2014/main" xmlns="" id="{639A27CC-0918-26CC-55A8-574EB50F1405}"/>
              </a:ext>
            </a:extLst>
          </p:cNvPr>
          <p:cNvPicPr>
            <a:picLocks noChangeAspect="1" noChangeArrowheads="1"/>
          </p:cNvPicPr>
          <p:nvPr/>
        </p:nvPicPr>
        <p:blipFill>
          <a:blip r:embed="rId3"/>
          <a:srcRect l="13724" t="1555" r="14829" b="3916"/>
          <a:stretch>
            <a:fillRect/>
          </a:stretch>
        </p:blipFill>
        <p:spPr bwMode="auto">
          <a:xfrm>
            <a:off x="6845307" y="1208881"/>
            <a:ext cx="3095625" cy="44402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1476925164"/>
      </p:ext>
    </p:extLst>
  </p:cSld>
  <p:clrMapOvr>
    <a:masterClrMapping/>
  </p:clrMapOvr>
  <p:transition spd="med">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xmlns="" id="{02FE4CD8-77F0-E858-4046-276DC8A84617}"/>
              </a:ext>
            </a:extLst>
          </p:cNvPr>
          <p:cNvPicPr>
            <a:picLocks noGrp="1" noChangeAspect="1" noChangeArrowheads="1"/>
          </p:cNvPicPr>
          <p:nvPr>
            <p:ph idx="4294967295"/>
          </p:nvPr>
        </p:nvPicPr>
        <p:blipFill>
          <a:blip r:embed="rId2"/>
          <a:srcRect l="2115" t="632" r="2115" b="3908"/>
          <a:stretch>
            <a:fillRect/>
          </a:stretch>
        </p:blipFill>
        <p:spPr>
          <a:xfrm>
            <a:off x="4306956" y="661603"/>
            <a:ext cx="2736850" cy="4321175"/>
          </a:xfrm>
          <a:ln w="38100" cap="sq">
            <a:solidFill>
              <a:srgbClr val="000000"/>
            </a:solidFill>
          </a:ln>
          <a:effectLst>
            <a:outerShdw blurRad="50800" dist="38100" dir="2700000" algn="tl" rotWithShape="0">
              <a:srgbClr val="000000">
                <a:alpha val="43000"/>
              </a:srgbClr>
            </a:outerShdw>
          </a:effectLst>
        </p:spPr>
      </p:pic>
      <p:sp>
        <p:nvSpPr>
          <p:cNvPr id="38916" name="TextBox 4">
            <a:extLst>
              <a:ext uri="{FF2B5EF4-FFF2-40B4-BE49-F238E27FC236}">
                <a16:creationId xmlns:a16="http://schemas.microsoft.com/office/drawing/2014/main" xmlns="" id="{DDE4F562-43D5-973D-6252-C909C17841DF}"/>
              </a:ext>
            </a:extLst>
          </p:cNvPr>
          <p:cNvSpPr txBox="1">
            <a:spLocks noChangeArrowheads="1"/>
          </p:cNvSpPr>
          <p:nvPr/>
        </p:nvSpPr>
        <p:spPr bwMode="auto">
          <a:xfrm>
            <a:off x="3071813" y="5373688"/>
            <a:ext cx="63373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latin typeface="Calibri" panose="020F0502020204030204" pitchFamily="34" charset="0"/>
              </a:rPr>
              <a:t>Internal resorption. Balloon like enlargement of the root canal</a:t>
            </a:r>
          </a:p>
        </p:txBody>
      </p:sp>
    </p:spTree>
    <p:extLst>
      <p:ext uri="{BB962C8B-B14F-4D97-AF65-F5344CB8AC3E}">
        <p14:creationId xmlns:p14="http://schemas.microsoft.com/office/powerpoint/2010/main" xmlns="" val="105034059"/>
      </p:ext>
    </p:extLst>
  </p:cSld>
  <p:clrMapOvr>
    <a:masterClrMapping/>
  </p:clrMapOvr>
  <p:transition spd="med">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Content Placeholder 2">
            <a:extLst>
              <a:ext uri="{FF2B5EF4-FFF2-40B4-BE49-F238E27FC236}">
                <a16:creationId xmlns:a16="http://schemas.microsoft.com/office/drawing/2014/main" xmlns="" id="{1055F602-9519-9111-3ECD-3BBF1427B637}"/>
              </a:ext>
            </a:extLst>
          </p:cNvPr>
          <p:cNvSpPr>
            <a:spLocks noGrp="1"/>
          </p:cNvSpPr>
          <p:nvPr>
            <p:ph idx="4294967295"/>
          </p:nvPr>
        </p:nvSpPr>
        <p:spPr>
          <a:xfrm>
            <a:off x="0" y="908050"/>
            <a:ext cx="7561263" cy="5759450"/>
          </a:xfrm>
        </p:spPr>
        <p:txBody>
          <a:bodyPr/>
          <a:lstStyle/>
          <a:p>
            <a:pPr eaLnBrk="1" hangingPunct="1">
              <a:buFont typeface="Arial" panose="020B0604020202020204" pitchFamily="34" charset="0"/>
              <a:buNone/>
            </a:pPr>
            <a:r>
              <a:rPr lang="en-US" altLang="en-US" u="sng"/>
              <a:t>Histopathology :</a:t>
            </a:r>
          </a:p>
          <a:p>
            <a:pPr eaLnBrk="1" hangingPunct="1">
              <a:buFont typeface="Arial" panose="020B0604020202020204" pitchFamily="34" charset="0"/>
              <a:buChar char="•"/>
            </a:pPr>
            <a:r>
              <a:rPr lang="en-US" altLang="en-US" sz="2400"/>
              <a:t>The pulp tissue in the area of destruction is vascular and exhibits increased cellularity and collageniztion. </a:t>
            </a:r>
          </a:p>
          <a:p>
            <a:pPr eaLnBrk="1" hangingPunct="1">
              <a:buFont typeface="Arial" panose="020B0604020202020204" pitchFamily="34" charset="0"/>
              <a:buChar char="•"/>
            </a:pPr>
            <a:r>
              <a:rPr lang="en-US" altLang="en-US" sz="2400"/>
              <a:t>Immediately adjacent to the dentinal wall are numerous multinucleated dentinoclasts, which are histologically and functionally identical to osteoclasts.</a:t>
            </a:r>
          </a:p>
          <a:p>
            <a:pPr eaLnBrk="1" hangingPunct="1">
              <a:buFont typeface="Arial" panose="020B0604020202020204" pitchFamily="34" charset="0"/>
              <a:buChar char="•"/>
            </a:pPr>
            <a:r>
              <a:rPr lang="en-US" altLang="en-US" sz="2400"/>
              <a:t> An inflammatory infiltrate characterized by lymphocytes, histiocytes, and PMN leukocytes is not uncommon.</a:t>
            </a:r>
          </a:p>
        </p:txBody>
      </p:sp>
    </p:spTree>
    <p:extLst>
      <p:ext uri="{BB962C8B-B14F-4D97-AF65-F5344CB8AC3E}">
        <p14:creationId xmlns:p14="http://schemas.microsoft.com/office/powerpoint/2010/main" xmlns="" val="4129452592"/>
      </p:ext>
    </p:extLst>
  </p:cSld>
  <p:clrMapOvr>
    <a:masterClrMapping/>
  </p:clrMapOvr>
  <p:transition spd="med">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9AAD36-B52D-D547-ADDC-75F92273D0A6}"/>
              </a:ext>
            </a:extLst>
          </p:cNvPr>
          <p:cNvSpPr>
            <a:spLocks noGrp="1"/>
          </p:cNvSpPr>
          <p:nvPr>
            <p:ph type="title"/>
          </p:nvPr>
        </p:nvSpPr>
        <p:spPr>
          <a:xfrm>
            <a:off x="1451579" y="804519"/>
            <a:ext cx="9603275" cy="1049235"/>
          </a:xfrm>
        </p:spPr>
        <p:txBody>
          <a:bodyPr/>
          <a:lstStyle/>
          <a:p>
            <a:pPr algn="ctr"/>
            <a:r>
              <a:rPr lang="en-US"/>
              <a:t>Regressive  alteration</a:t>
            </a:r>
          </a:p>
        </p:txBody>
      </p:sp>
      <p:sp>
        <p:nvSpPr>
          <p:cNvPr id="7" name="Content Placeholder 2">
            <a:extLst>
              <a:ext uri="{FF2B5EF4-FFF2-40B4-BE49-F238E27FC236}">
                <a16:creationId xmlns:a16="http://schemas.microsoft.com/office/drawing/2014/main" xmlns="" id="{5B07C61C-063D-3143-AE94-2ADB7266BE61}"/>
              </a:ext>
            </a:extLst>
          </p:cNvPr>
          <p:cNvSpPr txBox="1">
            <a:spLocks noGrp="1"/>
          </p:cNvSpPr>
          <p:nvPr>
            <p:ph idx="1"/>
          </p:nvPr>
        </p:nvSpPr>
        <p:spPr>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fontAlgn="auto">
              <a:spcAft>
                <a:spcPts val="0"/>
              </a:spcAft>
            </a:pPr>
            <a:r>
              <a:rPr lang="en-US" altLang="en-US"/>
              <a:t>Are the group of retrogressive changes in the teeth, which occur due to non-bacterial causes &amp; results in wear and tear of the tooth structures with impairment of function.</a:t>
            </a:r>
          </a:p>
          <a:p>
            <a:pPr fontAlgn="auto">
              <a:spcAft>
                <a:spcPts val="0"/>
              </a:spcAft>
              <a:buFont typeface="Wingdings 2" panose="05020102010507070707" pitchFamily="18" charset="2"/>
              <a:buNone/>
            </a:pPr>
            <a:endParaRPr lang="en-US" altLang="en-US"/>
          </a:p>
          <a:p>
            <a:pPr fontAlgn="auto">
              <a:spcAft>
                <a:spcPts val="0"/>
              </a:spcAft>
            </a:pPr>
            <a:r>
              <a:rPr lang="en-US" altLang="en-US"/>
              <a:t>Some result from generalized aging process</a:t>
            </a:r>
          </a:p>
          <a:p>
            <a:pPr fontAlgn="auto">
              <a:spcAft>
                <a:spcPts val="0"/>
              </a:spcAft>
            </a:pPr>
            <a:r>
              <a:rPr lang="en-US" altLang="en-US"/>
              <a:t>Others duo to chronic persistent tissue injury </a:t>
            </a:r>
          </a:p>
        </p:txBody>
      </p:sp>
    </p:spTree>
    <p:extLst>
      <p:ext uri="{BB962C8B-B14F-4D97-AF65-F5344CB8AC3E}">
        <p14:creationId xmlns:p14="http://schemas.microsoft.com/office/powerpoint/2010/main" xmlns="" val="28130445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xmlns="" id="{62BBEA26-FB71-14D5-E0CC-14DEF82E87F9}"/>
              </a:ext>
            </a:extLst>
          </p:cNvPr>
          <p:cNvSpPr>
            <a:spLocks noGrp="1"/>
          </p:cNvSpPr>
          <p:nvPr>
            <p:ph type="title" idx="4294967295"/>
          </p:nvPr>
        </p:nvSpPr>
        <p:spPr>
          <a:xfrm>
            <a:off x="0" y="549275"/>
            <a:ext cx="8229600" cy="850900"/>
          </a:xfrm>
        </p:spPr>
        <p:txBody>
          <a:bodyPr>
            <a:normAutofit fontScale="90000"/>
          </a:bodyPr>
          <a:lstStyle/>
          <a:p>
            <a:pPr eaLnBrk="1" hangingPunct="1"/>
            <a:r>
              <a:rPr lang="en-US" altLang="en-US" sz="2800" b="1" i="1" u="sng"/>
              <a:t>2. Replacement or metaplastic resorption:</a:t>
            </a:r>
          </a:p>
        </p:txBody>
      </p:sp>
      <p:sp>
        <p:nvSpPr>
          <p:cNvPr id="40963" name="Content Placeholder 2">
            <a:extLst>
              <a:ext uri="{FF2B5EF4-FFF2-40B4-BE49-F238E27FC236}">
                <a16:creationId xmlns:a16="http://schemas.microsoft.com/office/drawing/2014/main" xmlns="" id="{2D50D5B8-9785-93D4-52F7-1AE96F7C049B}"/>
              </a:ext>
            </a:extLst>
          </p:cNvPr>
          <p:cNvSpPr>
            <a:spLocks noGrp="1"/>
          </p:cNvSpPr>
          <p:nvPr>
            <p:ph idx="4294967295"/>
          </p:nvPr>
        </p:nvSpPr>
        <p:spPr>
          <a:xfrm>
            <a:off x="0" y="1412875"/>
            <a:ext cx="6635750" cy="5073650"/>
          </a:xfrm>
        </p:spPr>
        <p:txBody>
          <a:bodyPr/>
          <a:lstStyle/>
          <a:p>
            <a:pPr eaLnBrk="1" hangingPunct="1"/>
            <a:r>
              <a:rPr lang="en-US" altLang="en-US" sz="2800"/>
              <a:t>It occurs duo to absence of any inflammatory reaction within the pulp.</a:t>
            </a:r>
          </a:p>
          <a:p>
            <a:pPr eaLnBrk="1" hangingPunct="1"/>
            <a:r>
              <a:rPr lang="en-US" altLang="en-US" sz="2800"/>
              <a:t>Portions of the pulpal dentinal walls are resorbed and replaced with bone or cementum-like bone.</a:t>
            </a:r>
          </a:p>
        </p:txBody>
      </p:sp>
      <p:pic>
        <p:nvPicPr>
          <p:cNvPr id="40964" name="Picture 3">
            <a:extLst>
              <a:ext uri="{FF2B5EF4-FFF2-40B4-BE49-F238E27FC236}">
                <a16:creationId xmlns:a16="http://schemas.microsoft.com/office/drawing/2014/main" xmlns="" id="{32731D79-CE9D-CF4F-5BFF-4D36D13B2C61}"/>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543926" y="1268413"/>
            <a:ext cx="1439863" cy="3879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656840492"/>
      </p:ext>
    </p:extLst>
  </p:cSld>
  <p:clrMapOvr>
    <a:masterClrMapping/>
  </p:clrMapOvr>
  <p:transition spd="med">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B1A0491-B0B2-50D6-E944-AD1755B7C98C}"/>
              </a:ext>
            </a:extLst>
          </p:cNvPr>
          <p:cNvSpPr>
            <a:spLocks noGrp="1"/>
          </p:cNvSpPr>
          <p:nvPr>
            <p:ph type="title" idx="4294967295"/>
          </p:nvPr>
        </p:nvSpPr>
        <p:spPr>
          <a:xfrm>
            <a:off x="1029410" y="392759"/>
            <a:ext cx="4762500" cy="3802062"/>
          </a:xfrm>
        </p:spPr>
        <p:txBody>
          <a:bodyPr rtlCol="0">
            <a:normAutofit fontScale="90000"/>
          </a:bodyPr>
          <a:lstStyle/>
          <a:p>
            <a:pPr eaLnBrk="1" fontAlgn="auto" hangingPunct="1">
              <a:spcAft>
                <a:spcPts val="0"/>
              </a:spcAft>
              <a:defRPr/>
            </a:pPr>
            <a:r>
              <a:rPr lang="en-US" sz="3100" i="1" dirty="0"/>
              <a:t>Radiographically, appears as an enlargement of the canal that is filled with a material that is less radiodense than the surrounding dentin. The outline of destruction is less defined.</a:t>
            </a:r>
            <a:r>
              <a:rPr lang="en-US" i="1" dirty="0"/>
              <a:t/>
            </a:r>
            <a:br>
              <a:rPr lang="en-US" i="1" dirty="0"/>
            </a:br>
            <a:endParaRPr lang="en-US" dirty="0"/>
          </a:p>
        </p:txBody>
      </p:sp>
      <p:pic>
        <p:nvPicPr>
          <p:cNvPr id="11266" name="Picture 2">
            <a:extLst>
              <a:ext uri="{FF2B5EF4-FFF2-40B4-BE49-F238E27FC236}">
                <a16:creationId xmlns:a16="http://schemas.microsoft.com/office/drawing/2014/main" xmlns="" id="{F6D76069-556D-0474-6503-373982904D3E}"/>
              </a:ext>
            </a:extLst>
          </p:cNvPr>
          <p:cNvPicPr>
            <a:picLocks noGrp="1" noChangeAspect="1" noChangeArrowheads="1"/>
          </p:cNvPicPr>
          <p:nvPr>
            <p:ph idx="4294967295"/>
          </p:nvPr>
        </p:nvPicPr>
        <p:blipFill>
          <a:blip r:embed="rId2"/>
          <a:srcRect l="52368" t="41187" r="29118" b="16636"/>
          <a:stretch>
            <a:fillRect/>
          </a:stretch>
        </p:blipFill>
        <p:spPr>
          <a:xfrm>
            <a:off x="7008813" y="277595"/>
            <a:ext cx="3033712" cy="3802062"/>
          </a:xfrm>
          <a:ln w="38100" cap="sq">
            <a:solidFill>
              <a:srgbClr val="000000"/>
            </a:solidFill>
          </a:ln>
          <a:effectLst>
            <a:outerShdw blurRad="50800" dist="38100" dir="2700000" algn="tl" rotWithShape="0">
              <a:srgbClr val="000000">
                <a:alpha val="43000"/>
              </a:srgbClr>
            </a:outerShdw>
          </a:effectLst>
        </p:spPr>
      </p:pic>
      <p:sp>
        <p:nvSpPr>
          <p:cNvPr id="41988" name="TextBox 4">
            <a:extLst>
              <a:ext uri="{FF2B5EF4-FFF2-40B4-BE49-F238E27FC236}">
                <a16:creationId xmlns:a16="http://schemas.microsoft.com/office/drawing/2014/main" xmlns="" id="{A2D6BDE7-B9FA-29C3-1060-468491DCE6E1}"/>
              </a:ext>
            </a:extLst>
          </p:cNvPr>
          <p:cNvSpPr txBox="1">
            <a:spLocks noChangeArrowheads="1"/>
          </p:cNvSpPr>
          <p:nvPr/>
        </p:nvSpPr>
        <p:spPr bwMode="auto">
          <a:xfrm>
            <a:off x="7274719" y="4380663"/>
            <a:ext cx="428466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000" b="1">
                <a:latin typeface="Calibri" panose="020F0502020204030204" pitchFamily="34" charset="0"/>
              </a:rPr>
              <a:t>J. O. Andreasen. Textbook and color atlas of traumatic injuries to the teeth</a:t>
            </a:r>
          </a:p>
          <a:p>
            <a:pPr eaLnBrk="1" hangingPunct="1"/>
            <a:r>
              <a:rPr lang="en-US" altLang="en-US" sz="1000" b="1">
                <a:latin typeface="Calibri" panose="020F0502020204030204" pitchFamily="34" charset="0"/>
              </a:rPr>
              <a:t> </a:t>
            </a:r>
          </a:p>
        </p:txBody>
      </p:sp>
      <p:sp>
        <p:nvSpPr>
          <p:cNvPr id="3" name="TextBox 2">
            <a:extLst>
              <a:ext uri="{FF2B5EF4-FFF2-40B4-BE49-F238E27FC236}">
                <a16:creationId xmlns:a16="http://schemas.microsoft.com/office/drawing/2014/main" xmlns="" id="{DE0426AE-8715-3B4C-82E7-894C37E3DD1C}"/>
              </a:ext>
            </a:extLst>
          </p:cNvPr>
          <p:cNvSpPr txBox="1"/>
          <p:nvPr/>
        </p:nvSpPr>
        <p:spPr>
          <a:xfrm>
            <a:off x="661238" y="4945900"/>
            <a:ext cx="5870191" cy="1200329"/>
          </a:xfrm>
          <a:prstGeom prst="rect">
            <a:avLst/>
          </a:prstGeom>
          <a:noFill/>
        </p:spPr>
        <p:txBody>
          <a:bodyPr wrap="square" rtlCol="0">
            <a:spAutoFit/>
          </a:bodyPr>
          <a:lstStyle/>
          <a:p>
            <a:pPr algn="l"/>
            <a:r>
              <a:rPr lang="en-US" altLang="en-US" sz="2400"/>
              <a:t>Histopathologically, the normal pulp tissue is replaced by woven bone that fuses with the adjacent dentin.</a:t>
            </a:r>
            <a:endParaRPr lang="en-US" sz="2400"/>
          </a:p>
        </p:txBody>
      </p:sp>
    </p:spTree>
    <p:extLst>
      <p:ext uri="{BB962C8B-B14F-4D97-AF65-F5344CB8AC3E}">
        <p14:creationId xmlns:p14="http://schemas.microsoft.com/office/powerpoint/2010/main" xmlns="" val="1152392494"/>
      </p:ext>
    </p:extLst>
  </p:cSld>
  <p:clrMapOvr>
    <a:masterClrMapping/>
  </p:clrMapOvr>
  <p:transition spd="med">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6A5FD7-FC09-3683-79FD-4B35DF2CEA37}"/>
              </a:ext>
            </a:extLst>
          </p:cNvPr>
          <p:cNvSpPr>
            <a:spLocks noGrp="1"/>
          </p:cNvSpPr>
          <p:nvPr>
            <p:ph type="title"/>
          </p:nvPr>
        </p:nvSpPr>
        <p:spPr>
          <a:xfrm>
            <a:off x="1581734" y="1"/>
            <a:ext cx="9603275" cy="1202978"/>
          </a:xfrm>
        </p:spPr>
        <p:txBody>
          <a:bodyPr rtlCol="0">
            <a:normAutofit/>
          </a:bodyPr>
          <a:lstStyle/>
          <a:p>
            <a:pPr algn="ctr" eaLnBrk="1" fontAlgn="auto" hangingPunct="1">
              <a:spcAft>
                <a:spcPts val="0"/>
              </a:spcAft>
              <a:defRPr/>
            </a:pPr>
            <a:r>
              <a:rPr lang="en-US"/>
              <a:t>Hypercementosis </a:t>
            </a:r>
            <a:r>
              <a:rPr lang="en-US" sz="2800" i="1"/>
              <a:t>( </a:t>
            </a:r>
            <a:r>
              <a:rPr lang="en-US" sz="2800" i="1" dirty="0"/>
              <a:t>Cementum hyperplasia)</a:t>
            </a:r>
            <a:endParaRPr lang="en-US" i="1" dirty="0"/>
          </a:p>
        </p:txBody>
      </p:sp>
      <p:sp>
        <p:nvSpPr>
          <p:cNvPr id="3" name="Content Placeholder 2">
            <a:extLst>
              <a:ext uri="{FF2B5EF4-FFF2-40B4-BE49-F238E27FC236}">
                <a16:creationId xmlns:a16="http://schemas.microsoft.com/office/drawing/2014/main" xmlns="" id="{E0A76E2A-6AF5-7E7D-C412-578988FF3EE7}"/>
              </a:ext>
            </a:extLst>
          </p:cNvPr>
          <p:cNvSpPr>
            <a:spLocks noGrp="1"/>
          </p:cNvSpPr>
          <p:nvPr>
            <p:ph idx="1"/>
          </p:nvPr>
        </p:nvSpPr>
        <p:spPr>
          <a:xfrm>
            <a:off x="859963" y="816427"/>
            <a:ext cx="9603275" cy="6874565"/>
          </a:xfrm>
        </p:spPr>
        <p:txBody>
          <a:bodyPr rtlCol="0">
            <a:normAutofit/>
          </a:bodyPr>
          <a:lstStyle/>
          <a:p>
            <a:pPr marL="274320" indent="-274320" eaLnBrk="1" fontAlgn="auto" hangingPunct="1">
              <a:spcAft>
                <a:spcPts val="0"/>
              </a:spcAft>
              <a:buClr>
                <a:schemeClr val="accent3"/>
              </a:buClr>
              <a:buFont typeface="Arial" pitchFamily="34" charset="0"/>
              <a:buNone/>
              <a:defRPr/>
            </a:pPr>
            <a:r>
              <a:rPr lang="en-US" sz="2800" dirty="0"/>
              <a:t>   </a:t>
            </a:r>
            <a:r>
              <a:rPr lang="en-US" sz="1400" dirty="0"/>
              <a:t>  </a:t>
            </a:r>
            <a:r>
              <a:rPr lang="en-US" sz="1800" dirty="0"/>
              <a:t>It  is a non- neoplastic condition in which excessive</a:t>
            </a:r>
            <a:r>
              <a:rPr lang="en-US" sz="1800" baseline="30000" dirty="0"/>
              <a:t> </a:t>
            </a:r>
            <a:r>
              <a:rPr lang="en-US" sz="1800" dirty="0"/>
              <a:t>cementum is deposited in continuation with the normal radicular</a:t>
            </a:r>
            <a:r>
              <a:rPr lang="en-US" sz="1800" baseline="30000" dirty="0"/>
              <a:t> </a:t>
            </a:r>
            <a:r>
              <a:rPr lang="en-US" sz="1800" dirty="0"/>
              <a:t>cementum. </a:t>
            </a:r>
          </a:p>
          <a:p>
            <a:pPr marL="274320" indent="-274320" eaLnBrk="1" fontAlgn="auto" hangingPunct="1">
              <a:spcAft>
                <a:spcPts val="0"/>
              </a:spcAft>
              <a:buClr>
                <a:schemeClr val="accent3"/>
              </a:buClr>
              <a:buFont typeface="Arial" pitchFamily="34" charset="0"/>
              <a:buNone/>
              <a:defRPr/>
            </a:pPr>
            <a:r>
              <a:rPr lang="en-US" sz="1800" dirty="0"/>
              <a:t>     It may be regarded as a regressive change of teeth characterized by excessive amounts of secondary cementum on root surfaces.</a:t>
            </a:r>
          </a:p>
          <a:p>
            <a:pPr marL="274320" indent="-274320" eaLnBrk="1" fontAlgn="auto" hangingPunct="1">
              <a:spcAft>
                <a:spcPts val="0"/>
              </a:spcAft>
              <a:buClr>
                <a:schemeClr val="accent3"/>
              </a:buClr>
              <a:buFont typeface="Arial" pitchFamily="34" charset="0"/>
              <a:buNone/>
              <a:defRPr/>
            </a:pPr>
            <a:r>
              <a:rPr lang="en-US" sz="1800" dirty="0"/>
              <a:t>   </a:t>
            </a:r>
            <a:r>
              <a:rPr lang="en-US" sz="1800" b="1" i="1" u="sng" dirty="0"/>
              <a:t>Types:</a:t>
            </a:r>
          </a:p>
          <a:p>
            <a:pPr marL="274320" indent="-274320" eaLnBrk="1" fontAlgn="auto" hangingPunct="1">
              <a:spcAft>
                <a:spcPts val="0"/>
              </a:spcAft>
              <a:buClr>
                <a:schemeClr val="accent3"/>
              </a:buClr>
              <a:buFont typeface="Arial" pitchFamily="34" charset="0"/>
              <a:buChar char="•"/>
              <a:defRPr/>
            </a:pPr>
            <a:r>
              <a:rPr lang="en-US" sz="1800" dirty="0"/>
              <a:t>Localized  &amp; Generalized</a:t>
            </a:r>
          </a:p>
          <a:p>
            <a:pPr marL="274320" indent="-274320" eaLnBrk="1" fontAlgn="auto" hangingPunct="1">
              <a:spcAft>
                <a:spcPts val="0"/>
              </a:spcAft>
              <a:buClr>
                <a:schemeClr val="accent3"/>
              </a:buClr>
              <a:buFont typeface="Arial" pitchFamily="34" charset="0"/>
              <a:buNone/>
              <a:defRPr/>
            </a:pPr>
            <a:r>
              <a:rPr lang="en-US" sz="1800" dirty="0"/>
              <a:t>  </a:t>
            </a:r>
            <a:r>
              <a:rPr lang="en-US" sz="1800" b="1" i="1" u="sng" dirty="0"/>
              <a:t>Etiology:</a:t>
            </a:r>
          </a:p>
          <a:p>
            <a:pPr marL="274320" indent="-274320" eaLnBrk="1" fontAlgn="auto" hangingPunct="1">
              <a:spcAft>
                <a:spcPts val="0"/>
              </a:spcAft>
              <a:buClr>
                <a:schemeClr val="accent3"/>
              </a:buClr>
              <a:buFont typeface="Wingdings" pitchFamily="2" charset="2"/>
              <a:buChar char="q"/>
              <a:defRPr/>
            </a:pPr>
            <a:r>
              <a:rPr lang="en-US" sz="1800" dirty="0"/>
              <a:t> Accelerated elongation of a tooth.</a:t>
            </a:r>
          </a:p>
          <a:p>
            <a:pPr marL="274320" indent="-274320" eaLnBrk="1" fontAlgn="auto" hangingPunct="1">
              <a:spcAft>
                <a:spcPts val="0"/>
              </a:spcAft>
              <a:buClr>
                <a:schemeClr val="accent3"/>
              </a:buClr>
              <a:buFont typeface="Wingdings" pitchFamily="2" charset="2"/>
              <a:buChar char="q"/>
              <a:defRPr/>
            </a:pPr>
            <a:r>
              <a:rPr lang="en-US" sz="1800" dirty="0"/>
              <a:t> Inflammation about a tooth.</a:t>
            </a:r>
          </a:p>
          <a:p>
            <a:pPr marL="274320" indent="-274320" eaLnBrk="1" fontAlgn="auto" hangingPunct="1">
              <a:spcAft>
                <a:spcPts val="0"/>
              </a:spcAft>
              <a:buClr>
                <a:schemeClr val="accent3"/>
              </a:buClr>
              <a:buFont typeface="Wingdings" pitchFamily="2" charset="2"/>
              <a:buChar char="q"/>
              <a:defRPr/>
            </a:pPr>
            <a:r>
              <a:rPr lang="en-US" sz="1800" dirty="0"/>
              <a:t> Tooth repair.</a:t>
            </a:r>
          </a:p>
          <a:p>
            <a:pPr marL="274320" indent="-274320" eaLnBrk="1" fontAlgn="auto" hangingPunct="1">
              <a:spcAft>
                <a:spcPts val="0"/>
              </a:spcAft>
              <a:buClr>
                <a:schemeClr val="accent3"/>
              </a:buClr>
              <a:buFont typeface="Wingdings" pitchFamily="2" charset="2"/>
              <a:buChar char="q"/>
              <a:defRPr/>
            </a:pPr>
            <a:r>
              <a:rPr lang="en-US" sz="1800" dirty="0"/>
              <a:t> Osteitis deformans, or Paget’s disease of bone.</a:t>
            </a:r>
          </a:p>
          <a:p>
            <a:pPr marL="274320" indent="-274320" eaLnBrk="1" fontAlgn="auto" hangingPunct="1">
              <a:spcAft>
                <a:spcPts val="0"/>
              </a:spcAft>
              <a:buClr>
                <a:schemeClr val="accent3"/>
              </a:buClr>
              <a:buFont typeface="Wingdings" pitchFamily="2" charset="2"/>
              <a:buChar char="q"/>
              <a:defRPr/>
            </a:pPr>
            <a:r>
              <a:rPr lang="en-US" sz="1800" dirty="0"/>
              <a:t> Others: hyperpituitarism, cleidocranial dysostosis. </a:t>
            </a:r>
          </a:p>
          <a:p>
            <a:pPr marL="274320" indent="-274320" eaLnBrk="1" fontAlgn="auto" hangingPunct="1">
              <a:spcAft>
                <a:spcPts val="0"/>
              </a:spcAft>
              <a:buClr>
                <a:schemeClr val="accent3"/>
              </a:buClr>
              <a:buFont typeface="Arial" pitchFamily="34" charset="0"/>
              <a:buChar char="•"/>
              <a:defRPr/>
            </a:pPr>
            <a:endParaRPr lang="en-US" dirty="0"/>
          </a:p>
        </p:txBody>
      </p:sp>
    </p:spTree>
    <p:extLst>
      <p:ext uri="{BB962C8B-B14F-4D97-AF65-F5344CB8AC3E}">
        <p14:creationId xmlns:p14="http://schemas.microsoft.com/office/powerpoint/2010/main" xmlns="" val="364691985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2000"/>
                                        <p:tgtEl>
                                          <p:spTgt spid="3">
                                            <p:txEl>
                                              <p:pRg st="5" end="5"/>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2000"/>
                                        <p:tgtEl>
                                          <p:spTgt spid="3">
                                            <p:txEl>
                                              <p:pRg st="6" end="6"/>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2000"/>
                                        <p:tgtEl>
                                          <p:spTgt spid="3">
                                            <p:txEl>
                                              <p:pRg st="7" end="7"/>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8" end="8"/>
                                            </p:txEl>
                                          </p:spTgt>
                                        </p:tgtEl>
                                        <p:attrNameLst>
                                          <p:attrName>style.visibility</p:attrName>
                                        </p:attrNameLst>
                                      </p:cBhvr>
                                      <p:to>
                                        <p:strVal val="visible"/>
                                      </p:to>
                                    </p:set>
                                    <p:animEffect transition="in" filter="fade">
                                      <p:cBhvr>
                                        <p:cTn id="22" dur="2000"/>
                                        <p:tgtEl>
                                          <p:spTgt spid="3">
                                            <p:txEl>
                                              <p:pRg st="8" end="8"/>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3">
            <a:extLst>
              <a:ext uri="{FF2B5EF4-FFF2-40B4-BE49-F238E27FC236}">
                <a16:creationId xmlns:a16="http://schemas.microsoft.com/office/drawing/2014/main" xmlns="" id="{FDCECABD-B70D-7006-E14C-7533C5FFBDCC}"/>
              </a:ext>
            </a:extLst>
          </p:cNvPr>
          <p:cNvSpPr txBox="1">
            <a:spLocks noChangeArrowheads="1"/>
          </p:cNvSpPr>
          <p:nvPr/>
        </p:nvSpPr>
        <p:spPr bwMode="auto">
          <a:xfrm>
            <a:off x="3432175" y="6453188"/>
            <a:ext cx="3240088"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000">
                <a:latin typeface="Calibri" panose="020F0502020204030204" pitchFamily="34" charset="0"/>
              </a:rPr>
              <a:t>http://www.scielo.br/img/revistas/jaos/v16n6/a05fig01.gif</a:t>
            </a:r>
          </a:p>
        </p:txBody>
      </p:sp>
      <p:pic>
        <p:nvPicPr>
          <p:cNvPr id="45059" name="Picture 2">
            <a:extLst>
              <a:ext uri="{FF2B5EF4-FFF2-40B4-BE49-F238E27FC236}">
                <a16:creationId xmlns:a16="http://schemas.microsoft.com/office/drawing/2014/main" xmlns="" id="{446A0A27-93CA-C810-00DB-77D1703F3B34}"/>
              </a:ext>
            </a:extLst>
          </p:cNvPr>
          <p:cNvPicPr>
            <a:picLocks noGrp="1" noChangeAspect="1" noChangeArrowheads="1"/>
          </p:cNvPicPr>
          <p:nvPr>
            <p:ph idx="4294967295"/>
          </p:nvPr>
        </p:nvPicPr>
        <p:blipFill>
          <a:blip r:embed="rId2">
            <a:extLst>
              <a:ext uri="{28A0092B-C50C-407E-A947-70E740481C1C}">
                <a14:useLocalDpi xmlns:a14="http://schemas.microsoft.com/office/drawing/2010/main" xmlns="" val="0"/>
              </a:ext>
            </a:extLst>
          </a:blip>
          <a:srcRect/>
          <a:stretch>
            <a:fillRect/>
          </a:stretch>
        </p:blipFill>
        <p:spPr>
          <a:xfrm>
            <a:off x="4141304" y="0"/>
            <a:ext cx="3551238" cy="6119812"/>
          </a:xfrm>
        </p:spPr>
      </p:pic>
    </p:spTree>
    <p:extLst>
      <p:ext uri="{BB962C8B-B14F-4D97-AF65-F5344CB8AC3E}">
        <p14:creationId xmlns:p14="http://schemas.microsoft.com/office/powerpoint/2010/main" xmlns="" val="3666615892"/>
      </p:ext>
    </p:extLst>
  </p:cSld>
  <p:clrMapOvr>
    <a:masterClrMapping/>
  </p:clrMapOvr>
  <p:transition spd="med">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xmlns="" id="{E994AC37-D37E-41C9-3BBC-2D46E0BEEB43}"/>
              </a:ext>
            </a:extLst>
          </p:cNvPr>
          <p:cNvPicPr>
            <a:picLocks noGrp="1" noChangeAspect="1" noChangeArrowheads="1"/>
          </p:cNvPicPr>
          <p:nvPr>
            <p:ph idx="4294967295"/>
          </p:nvPr>
        </p:nvPicPr>
        <p:blipFill>
          <a:blip r:embed="rId2"/>
          <a:srcRect/>
          <a:stretch>
            <a:fillRect/>
          </a:stretch>
        </p:blipFill>
        <p:spPr>
          <a:xfrm>
            <a:off x="2844802" y="474762"/>
            <a:ext cx="6396223" cy="3890962"/>
          </a:xfrm>
          <a:ln w="38100" cap="sq">
            <a:solidFill>
              <a:srgbClr val="000000"/>
            </a:solidFill>
          </a:ln>
          <a:effectLst>
            <a:outerShdw blurRad="50800" dist="38100" dir="2700000" algn="tl" rotWithShape="0">
              <a:srgbClr val="000000">
                <a:alpha val="43000"/>
              </a:srgbClr>
            </a:outerShdw>
          </a:effectLst>
        </p:spPr>
      </p:pic>
      <p:sp>
        <p:nvSpPr>
          <p:cNvPr id="46084" name="TextBox 3">
            <a:extLst>
              <a:ext uri="{FF2B5EF4-FFF2-40B4-BE49-F238E27FC236}">
                <a16:creationId xmlns:a16="http://schemas.microsoft.com/office/drawing/2014/main" xmlns="" id="{6229C354-F6A2-FC68-E5BD-6DA4EEF80FCC}"/>
              </a:ext>
            </a:extLst>
          </p:cNvPr>
          <p:cNvSpPr txBox="1">
            <a:spLocks noChangeArrowheads="1"/>
          </p:cNvSpPr>
          <p:nvPr/>
        </p:nvSpPr>
        <p:spPr bwMode="auto">
          <a:xfrm>
            <a:off x="4151314" y="5300663"/>
            <a:ext cx="45370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000">
                <a:latin typeface="Calibri" panose="020F0502020204030204" pitchFamily="34" charset="0"/>
              </a:rPr>
              <a:t>http://medicaldictionary.thefreedictionary.com/_/viewer.aspx?path=mosby&amp;name=500105-fx12.jpg</a:t>
            </a:r>
          </a:p>
        </p:txBody>
      </p:sp>
    </p:spTree>
    <p:extLst>
      <p:ext uri="{BB962C8B-B14F-4D97-AF65-F5344CB8AC3E}">
        <p14:creationId xmlns:p14="http://schemas.microsoft.com/office/powerpoint/2010/main" xmlns="" val="3103338649"/>
      </p:ext>
    </p:extLst>
  </p:cSld>
  <p:clrMapOvr>
    <a:masterClrMapping/>
  </p:clrMapOvr>
  <p:transition spd="med">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xmlns="" id="{EF08F571-A107-B796-8FE2-078253ADE4B2}"/>
              </a:ext>
            </a:extLst>
          </p:cNvPr>
          <p:cNvSpPr>
            <a:spLocks noGrp="1"/>
          </p:cNvSpPr>
          <p:nvPr>
            <p:ph type="title" idx="4294967295"/>
          </p:nvPr>
        </p:nvSpPr>
        <p:spPr>
          <a:xfrm rot="10800000" flipV="1">
            <a:off x="1526365" y="932163"/>
            <a:ext cx="3609975" cy="632614"/>
          </a:xfrm>
        </p:spPr>
        <p:txBody>
          <a:bodyPr>
            <a:normAutofit fontScale="90000"/>
          </a:bodyPr>
          <a:lstStyle/>
          <a:p>
            <a:pPr eaLnBrk="1" hangingPunct="1"/>
            <a:r>
              <a:rPr lang="en-US" altLang="en-US" sz="2000">
                <a:solidFill>
                  <a:schemeClr val="tx1"/>
                </a:solidFill>
              </a:rPr>
              <a:t>Excessive amount of secondary or cellular cementum deposited directly, over typically thin primary acellular cementum. Secondary cementum is called osteocementum duo to its cellular nature and its resemblance to bone. Cementum typically arranges  in concentric layers around the root and frequently shows numerous resting lines parallel to root surface.</a:t>
            </a:r>
          </a:p>
        </p:txBody>
      </p:sp>
      <p:pic>
        <p:nvPicPr>
          <p:cNvPr id="16386" name="Picture 2">
            <a:extLst>
              <a:ext uri="{FF2B5EF4-FFF2-40B4-BE49-F238E27FC236}">
                <a16:creationId xmlns:a16="http://schemas.microsoft.com/office/drawing/2014/main" xmlns="" id="{9FD466C2-6A22-BE3C-B3A3-C290E61EB885}"/>
              </a:ext>
            </a:extLst>
          </p:cNvPr>
          <p:cNvPicPr>
            <a:picLocks noGrp="1" noChangeAspect="1" noChangeArrowheads="1"/>
          </p:cNvPicPr>
          <p:nvPr>
            <p:ph idx="4294967295"/>
          </p:nvPr>
        </p:nvPicPr>
        <p:blipFill>
          <a:blip r:embed="rId2"/>
          <a:srcRect/>
          <a:stretch>
            <a:fillRect/>
          </a:stretch>
        </p:blipFill>
        <p:spPr>
          <a:xfrm>
            <a:off x="7156293" y="481200"/>
            <a:ext cx="4171950" cy="5256213"/>
          </a:xfrm>
          <a:ln w="38100" cap="sq">
            <a:solidFill>
              <a:schemeClr val="accent2"/>
            </a:solidFill>
          </a:ln>
          <a:effectLst>
            <a:outerShdw blurRad="50800" dist="38100" dir="2700000" algn="tl" rotWithShape="0">
              <a:srgbClr val="000000">
                <a:alpha val="43000"/>
              </a:srgbClr>
            </a:outerShdw>
          </a:effectLst>
        </p:spPr>
      </p:pic>
      <p:sp>
        <p:nvSpPr>
          <p:cNvPr id="47108" name="TextBox 3">
            <a:extLst>
              <a:ext uri="{FF2B5EF4-FFF2-40B4-BE49-F238E27FC236}">
                <a16:creationId xmlns:a16="http://schemas.microsoft.com/office/drawing/2014/main" xmlns="" id="{A0901E18-C6A6-DC39-F344-9F3645CBD9BD}"/>
              </a:ext>
            </a:extLst>
          </p:cNvPr>
          <p:cNvSpPr txBox="1">
            <a:spLocks noChangeArrowheads="1"/>
          </p:cNvSpPr>
          <p:nvPr/>
        </p:nvSpPr>
        <p:spPr bwMode="auto">
          <a:xfrm>
            <a:off x="6311900" y="6237288"/>
            <a:ext cx="381635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000">
                <a:latin typeface="Calibri" panose="020F0502020204030204" pitchFamily="34" charset="0"/>
              </a:rPr>
              <a:t>http://www.dental.pitt.edu/informatics/periohistology/en/cementum/histo123a2.htm</a:t>
            </a:r>
          </a:p>
        </p:txBody>
      </p:sp>
    </p:spTree>
    <p:extLst>
      <p:ext uri="{BB962C8B-B14F-4D97-AF65-F5344CB8AC3E}">
        <p14:creationId xmlns:p14="http://schemas.microsoft.com/office/powerpoint/2010/main" xmlns="" val="3098950818"/>
      </p:ext>
    </p:extLst>
  </p:cSld>
  <p:clrMapOvr>
    <a:masterClrMapping/>
  </p:clrMapOvr>
  <p:transition spd="med">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165A9D-7854-BD47-B792-25FA30A3F219}"/>
              </a:ext>
            </a:extLst>
          </p:cNvPr>
          <p:cNvSpPr>
            <a:spLocks noGrp="1"/>
          </p:cNvSpPr>
          <p:nvPr>
            <p:ph type="title"/>
          </p:nvPr>
        </p:nvSpPr>
        <p:spPr/>
        <p:txBody>
          <a:bodyPr/>
          <a:lstStyle/>
          <a:p>
            <a:r>
              <a:rPr lang="en-US"/>
              <a:t>AGE CHANGES IN TEETH</a:t>
            </a:r>
          </a:p>
        </p:txBody>
      </p:sp>
      <p:sp>
        <p:nvSpPr>
          <p:cNvPr id="3" name="Content Placeholder 2">
            <a:extLst>
              <a:ext uri="{FF2B5EF4-FFF2-40B4-BE49-F238E27FC236}">
                <a16:creationId xmlns:a16="http://schemas.microsoft.com/office/drawing/2014/main" xmlns="" id="{6E310041-90A9-9A44-849A-1584A46E83D8}"/>
              </a:ext>
            </a:extLst>
          </p:cNvPr>
          <p:cNvSpPr>
            <a:spLocks noGrp="1"/>
          </p:cNvSpPr>
          <p:nvPr>
            <p:ph idx="1"/>
          </p:nvPr>
        </p:nvSpPr>
        <p:spPr>
          <a:xfrm>
            <a:off x="1360714" y="2086726"/>
            <a:ext cx="8960538" cy="3450613"/>
          </a:xfrm>
        </p:spPr>
        <p:txBody>
          <a:bodyPr>
            <a:normAutofit fontScale="62500" lnSpcReduction="20000"/>
          </a:bodyPr>
          <a:lstStyle/>
          <a:p>
            <a:r>
              <a:rPr lang="en-US"/>
              <a:t> Age changes in teeth include the changes in structure and composition of the dental tissues as well as the changes in morphology associated with tooth wear.</a:t>
            </a:r>
          </a:p>
          <a:p>
            <a:r>
              <a:rPr lang="en-US"/>
              <a:t> CHANGES IN ENAMEL </a:t>
            </a:r>
          </a:p>
          <a:p>
            <a:pPr marL="0" indent="0">
              <a:buNone/>
            </a:pPr>
            <a:r>
              <a:rPr lang="en-US"/>
              <a:t>• Enamel becomes more brittle with age. </a:t>
            </a:r>
          </a:p>
          <a:p>
            <a:pPr marL="0" indent="0">
              <a:buNone/>
            </a:pPr>
            <a:r>
              <a:rPr lang="en-US"/>
              <a:t>• Less permeable for the ionic exchanges as the intercrystalline pores become smaller and smaller with age. </a:t>
            </a:r>
          </a:p>
          <a:p>
            <a:pPr marL="0" indent="0">
              <a:buNone/>
            </a:pPr>
            <a:r>
              <a:rPr lang="en-US"/>
              <a:t>• More and more darkening due to absorption of organic materials. </a:t>
            </a:r>
          </a:p>
          <a:p>
            <a:pPr marL="0" indent="0">
              <a:buNone/>
            </a:pPr>
            <a:r>
              <a:rPr lang="en-US"/>
              <a:t>• Enamel is progressively worn away with age, in the regions of masticatory attrition. </a:t>
            </a:r>
          </a:p>
          <a:p>
            <a:pPr marL="0" indent="0">
              <a:buNone/>
            </a:pPr>
            <a:r>
              <a:rPr lang="en-US"/>
              <a:t>• Decrease in the amount of water content in enamel tissue. </a:t>
            </a:r>
          </a:p>
          <a:p>
            <a:pPr marL="0" indent="0">
              <a:buNone/>
            </a:pPr>
            <a:r>
              <a:rPr lang="en-US"/>
              <a:t>• Progressive increase in the fluoride content of surface enamel due to ionic exchanges with the oral fluid, which causes conversion of hydroxyapatite crystals of enamel into fluroapatite crystals. </a:t>
            </a:r>
          </a:p>
          <a:p>
            <a:pPr marL="0" indent="0">
              <a:buNone/>
            </a:pPr>
            <a:r>
              <a:rPr lang="en-US"/>
              <a:t>• Progressive decrease in the incidence of caries. </a:t>
            </a:r>
          </a:p>
        </p:txBody>
      </p:sp>
    </p:spTree>
    <p:extLst>
      <p:ext uri="{BB962C8B-B14F-4D97-AF65-F5344CB8AC3E}">
        <p14:creationId xmlns:p14="http://schemas.microsoft.com/office/powerpoint/2010/main" xmlns="" val="180759059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3E17C4-7997-7040-B0C5-8C0641242A4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3FF97752-E9B3-1D47-BFB5-BFF6F0B47BD8}"/>
              </a:ext>
            </a:extLst>
          </p:cNvPr>
          <p:cNvSpPr>
            <a:spLocks noGrp="1"/>
          </p:cNvSpPr>
          <p:nvPr>
            <p:ph idx="1"/>
          </p:nvPr>
        </p:nvSpPr>
        <p:spPr>
          <a:xfrm>
            <a:off x="1451579" y="2015732"/>
            <a:ext cx="9603275" cy="3450613"/>
          </a:xfrm>
        </p:spPr>
        <p:txBody>
          <a:bodyPr>
            <a:normAutofit fontScale="92500" lnSpcReduction="20000"/>
          </a:bodyPr>
          <a:lstStyle/>
          <a:p>
            <a:r>
              <a:rPr lang="en-US"/>
              <a:t>CHANGES IN DENTIN </a:t>
            </a:r>
          </a:p>
          <a:p>
            <a:pPr marL="0" indent="0">
              <a:buNone/>
            </a:pPr>
            <a:r>
              <a:rPr lang="en-US"/>
              <a:t>• Continuous formation of secondary dentin causing reduction in size and even obliteration of the pulp chamber.</a:t>
            </a:r>
          </a:p>
          <a:p>
            <a:pPr marL="0" indent="0">
              <a:buNone/>
            </a:pPr>
            <a:r>
              <a:rPr lang="en-US"/>
              <a:t>• Dentinal sclerosis due to continued production of peritubular dentin. </a:t>
            </a:r>
          </a:p>
          <a:p>
            <a:pPr marL="0" indent="0">
              <a:buNone/>
            </a:pPr>
            <a:r>
              <a:rPr lang="en-US"/>
              <a:t>• Roots of the teeth become more brittle due to dentinal sclerosis. </a:t>
            </a:r>
          </a:p>
          <a:p>
            <a:pPr marL="0" indent="0">
              <a:buNone/>
            </a:pPr>
            <a:r>
              <a:rPr lang="en-US"/>
              <a:t>• Sclerosis of dentin also causes increasing translucency of the roots.</a:t>
            </a:r>
          </a:p>
          <a:p>
            <a:pPr marL="0" indent="0">
              <a:buNone/>
            </a:pPr>
            <a:r>
              <a:rPr lang="en-US"/>
              <a:t> • Root translucency of tooth starts at the apex and extends coronally with age; therefore this phenomenon can be used as a guideline in forensic odontology as a method of age determination of person.</a:t>
            </a:r>
          </a:p>
        </p:txBody>
      </p:sp>
    </p:spTree>
    <p:extLst>
      <p:ext uri="{BB962C8B-B14F-4D97-AF65-F5344CB8AC3E}">
        <p14:creationId xmlns:p14="http://schemas.microsoft.com/office/powerpoint/2010/main" xmlns="" val="42060849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CD092770-B266-B947-9CA8-27ADEE831848}"/>
              </a:ext>
            </a:extLst>
          </p:cNvPr>
          <p:cNvSpPr>
            <a:spLocks noGrp="1"/>
          </p:cNvSpPr>
          <p:nvPr>
            <p:ph idx="4294967295"/>
          </p:nvPr>
        </p:nvSpPr>
        <p:spPr>
          <a:xfrm>
            <a:off x="334964" y="461460"/>
            <a:ext cx="10408764" cy="6542590"/>
          </a:xfrm>
        </p:spPr>
        <p:txBody>
          <a:bodyPr>
            <a:normAutofit/>
          </a:bodyPr>
          <a:lstStyle/>
          <a:p>
            <a:r>
              <a:rPr lang="en-US" sz="1400"/>
              <a:t>CHANGES IN CEMENTUM</a:t>
            </a:r>
          </a:p>
          <a:p>
            <a:pPr marL="0" indent="0">
              <a:buNone/>
            </a:pPr>
            <a:r>
              <a:rPr lang="en-US" sz="1400"/>
              <a:t> • Cementum continues to form in the apical third of the root throughout life. </a:t>
            </a:r>
          </a:p>
          <a:p>
            <a:pPr marL="0" indent="0">
              <a:buNone/>
            </a:pPr>
            <a:r>
              <a:rPr lang="en-US" sz="1400"/>
              <a:t>• Increase in the thickness of cementum at the root-end helps to compensate for the occlusal and interproximal attrition of tooth.</a:t>
            </a:r>
          </a:p>
          <a:p>
            <a:pPr marL="0" indent="0">
              <a:buNone/>
            </a:pPr>
            <a:r>
              <a:rPr lang="en-US" sz="1400"/>
              <a:t> • The amount of secondary cementum apposition increases with age and it can be an important factor in age determination in forensic dentistry. </a:t>
            </a:r>
          </a:p>
          <a:p>
            <a:pPr marL="0" indent="0">
              <a:buNone/>
            </a:pPr>
            <a:r>
              <a:rPr lang="en-US" sz="1400"/>
              <a:t>• Besides cementum appositions, there can be areas of cemental resorptions with increasing age. </a:t>
            </a:r>
          </a:p>
          <a:p>
            <a:pPr marL="0" indent="0">
              <a:buNone/>
            </a:pPr>
            <a:r>
              <a:rPr lang="en-US" sz="1400"/>
              <a:t>CHANGES IN PULP </a:t>
            </a:r>
          </a:p>
          <a:p>
            <a:pPr marL="0" indent="0">
              <a:buNone/>
            </a:pPr>
            <a:r>
              <a:rPr lang="en-US" sz="1400"/>
              <a:t>Following changes always occur in the pulp tissue with age: </a:t>
            </a:r>
          </a:p>
          <a:p>
            <a:pPr marL="0" indent="0">
              <a:buNone/>
            </a:pPr>
            <a:r>
              <a:rPr lang="en-US" sz="1400"/>
              <a:t>• Decreased cellularity </a:t>
            </a:r>
          </a:p>
          <a:p>
            <a:pPr marL="0" indent="0">
              <a:buNone/>
            </a:pPr>
            <a:r>
              <a:rPr lang="en-US" sz="1400"/>
              <a:t>• Reduced vascularity. </a:t>
            </a:r>
          </a:p>
          <a:p>
            <a:pPr marL="0" indent="0">
              <a:buNone/>
            </a:pPr>
            <a:r>
              <a:rPr lang="en-US" sz="1400"/>
              <a:t>• Increased fibrosis due to continued formation of collagen fibers. </a:t>
            </a:r>
          </a:p>
          <a:p>
            <a:pPr marL="0" indent="0">
              <a:buNone/>
            </a:pPr>
            <a:r>
              <a:rPr lang="en-US" sz="1400"/>
              <a:t>• Pulpal response to tissue injury can be impaired, which may cause reduced healing potential. </a:t>
            </a:r>
          </a:p>
          <a:p>
            <a:pPr marL="0" indent="0">
              <a:buNone/>
            </a:pPr>
            <a:r>
              <a:rPr lang="en-US" sz="1400"/>
              <a:t>• Pulp volume gradually decreases with continued production of secondary dentin.</a:t>
            </a:r>
          </a:p>
          <a:p>
            <a:pPr marL="0" indent="0">
              <a:buNone/>
            </a:pPr>
            <a:r>
              <a:rPr lang="en-US" sz="1400"/>
              <a:t> • Incidence of pulp calcification will be higher with age.</a:t>
            </a:r>
          </a:p>
        </p:txBody>
      </p:sp>
    </p:spTree>
    <p:extLst>
      <p:ext uri="{BB962C8B-B14F-4D97-AF65-F5344CB8AC3E}">
        <p14:creationId xmlns:p14="http://schemas.microsoft.com/office/powerpoint/2010/main" xmlns="" val="33574946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CA3F0B-E603-80E8-E1D9-E0CC8FAFC6F8}"/>
              </a:ext>
            </a:extLst>
          </p:cNvPr>
          <p:cNvSpPr>
            <a:spLocks noGrp="1"/>
          </p:cNvSpPr>
          <p:nvPr>
            <p:ph type="title"/>
          </p:nvPr>
        </p:nvSpPr>
        <p:spPr>
          <a:xfrm>
            <a:off x="1294362" y="189316"/>
            <a:ext cx="9603275" cy="1049235"/>
          </a:xfrm>
        </p:spPr>
        <p:txBody>
          <a:bodyPr rtlCol="0">
            <a:normAutofit/>
          </a:bodyPr>
          <a:lstStyle/>
          <a:p>
            <a:pPr algn="ctr" eaLnBrk="1" fontAlgn="auto" hangingPunct="1">
              <a:spcAft>
                <a:spcPts val="0"/>
              </a:spcAft>
              <a:defRPr/>
            </a:pPr>
            <a:r>
              <a:rPr lang="en-US" dirty="0"/>
              <a:t>Cementicles</a:t>
            </a:r>
            <a:br>
              <a:rPr lang="en-US" dirty="0"/>
            </a:br>
            <a:endParaRPr lang="en-US" dirty="0"/>
          </a:p>
        </p:txBody>
      </p:sp>
      <p:sp>
        <p:nvSpPr>
          <p:cNvPr id="3" name="Content Placeholder 2">
            <a:extLst>
              <a:ext uri="{FF2B5EF4-FFF2-40B4-BE49-F238E27FC236}">
                <a16:creationId xmlns:a16="http://schemas.microsoft.com/office/drawing/2014/main" xmlns="" id="{CC6D7363-AE5B-9AE3-48D7-EC0CD0C59603}"/>
              </a:ext>
            </a:extLst>
          </p:cNvPr>
          <p:cNvSpPr>
            <a:spLocks noGrp="1"/>
          </p:cNvSpPr>
          <p:nvPr>
            <p:ph idx="1"/>
          </p:nvPr>
        </p:nvSpPr>
        <p:spPr>
          <a:xfrm>
            <a:off x="871796" y="798477"/>
            <a:ext cx="9603275" cy="5261046"/>
          </a:xfrm>
        </p:spPr>
        <p:txBody>
          <a:bodyPr rtlCol="0">
            <a:normAutofit fontScale="92500" lnSpcReduction="10000"/>
          </a:bodyPr>
          <a:lstStyle/>
          <a:p>
            <a:pPr marL="274320" indent="-274320" eaLnBrk="1" fontAlgn="auto" hangingPunct="1">
              <a:spcAft>
                <a:spcPts val="0"/>
              </a:spcAft>
              <a:buClr>
                <a:schemeClr val="accent3"/>
              </a:buClr>
              <a:buFont typeface="Arial" pitchFamily="34" charset="0"/>
              <a:buChar char="•"/>
              <a:defRPr/>
            </a:pPr>
            <a:r>
              <a:rPr lang="en-US" sz="2800" dirty="0"/>
              <a:t>Small foci of calcified tissue, not necessarily true cementum, which lie free in P.D.L of the lateral and apical root areas.</a:t>
            </a:r>
          </a:p>
          <a:p>
            <a:pPr marL="274320" indent="-274320" eaLnBrk="1" fontAlgn="auto" hangingPunct="1">
              <a:spcAft>
                <a:spcPts val="0"/>
              </a:spcAft>
              <a:buClr>
                <a:schemeClr val="accent3"/>
              </a:buClr>
              <a:buFont typeface="Arial" pitchFamily="34" charset="0"/>
              <a:buChar char="•"/>
              <a:defRPr/>
            </a:pPr>
            <a:r>
              <a:rPr lang="en-US" sz="2800" dirty="0"/>
              <a:t>The exact cause is unknown, but they represent areas of dystrophic calcification and thus are an example of a regressive or degenerative change.</a:t>
            </a:r>
          </a:p>
          <a:p>
            <a:pPr marL="274320" indent="-274320" eaLnBrk="1" fontAlgn="auto" hangingPunct="1">
              <a:spcAft>
                <a:spcPts val="0"/>
              </a:spcAft>
              <a:buClr>
                <a:schemeClr val="accent3"/>
              </a:buClr>
              <a:buFont typeface="Arial" pitchFamily="34" charset="0"/>
              <a:buChar char="•"/>
              <a:defRPr/>
            </a:pPr>
            <a:r>
              <a:rPr lang="en-US" sz="2800" b="1" i="1" u="sng"/>
              <a:t>Formation :</a:t>
            </a:r>
            <a:endParaRPr lang="en-US" sz="2800" b="1" i="1" u="sng" dirty="0"/>
          </a:p>
          <a:p>
            <a:pPr marL="274320" indent="-274320" eaLnBrk="1" fontAlgn="auto" hangingPunct="1">
              <a:spcAft>
                <a:spcPts val="0"/>
              </a:spcAft>
              <a:buClr>
                <a:schemeClr val="accent3"/>
              </a:buClr>
              <a:buFont typeface="Arial" pitchFamily="34" charset="0"/>
              <a:buChar char="•"/>
              <a:defRPr/>
            </a:pPr>
            <a:r>
              <a:rPr lang="en-US" b="1" i="1" u="sng" dirty="0"/>
              <a:t>Types:</a:t>
            </a:r>
          </a:p>
          <a:p>
            <a:pPr marL="514350" indent="-514350" eaLnBrk="1" fontAlgn="auto" hangingPunct="1">
              <a:spcAft>
                <a:spcPts val="0"/>
              </a:spcAft>
              <a:buClr>
                <a:schemeClr val="accent3"/>
              </a:buClr>
              <a:buFont typeface="Wingdings 2"/>
              <a:buNone/>
              <a:defRPr/>
            </a:pPr>
            <a:r>
              <a:rPr lang="en-US" sz="2800" dirty="0"/>
              <a:t>1.   Free Cementicles</a:t>
            </a:r>
          </a:p>
          <a:p>
            <a:pPr marL="274320" indent="-274320" eaLnBrk="1" fontAlgn="auto" hangingPunct="1">
              <a:spcAft>
                <a:spcPts val="0"/>
              </a:spcAft>
              <a:buClr>
                <a:schemeClr val="accent3"/>
              </a:buClr>
              <a:buFont typeface="Arial" pitchFamily="34" charset="0"/>
              <a:buNone/>
              <a:defRPr/>
            </a:pPr>
            <a:r>
              <a:rPr lang="en-US" sz="2800" dirty="0"/>
              <a:t>2.  Attached or sessile Cementicles</a:t>
            </a:r>
          </a:p>
          <a:p>
            <a:pPr marL="274320" indent="-274320" eaLnBrk="1" fontAlgn="auto" hangingPunct="1">
              <a:spcAft>
                <a:spcPts val="0"/>
              </a:spcAft>
              <a:buClr>
                <a:schemeClr val="accent3"/>
              </a:buClr>
              <a:buFont typeface="Arial" pitchFamily="34" charset="0"/>
              <a:buNone/>
              <a:defRPr/>
            </a:pPr>
            <a:r>
              <a:rPr lang="en-US" sz="2800" dirty="0"/>
              <a:t>3.  Embedded Cementicles</a:t>
            </a:r>
          </a:p>
        </p:txBody>
      </p:sp>
    </p:spTree>
    <p:extLst>
      <p:ext uri="{BB962C8B-B14F-4D97-AF65-F5344CB8AC3E}">
        <p14:creationId xmlns:p14="http://schemas.microsoft.com/office/powerpoint/2010/main" xmlns="" val="3686352162"/>
      </p:ext>
    </p:extLst>
  </p:cSld>
  <p:clrMapOvr>
    <a:masterClrMapping/>
  </p:clrMapOvr>
  <p:transition spd="med">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2803A0-F8E0-1D48-BDE1-2A3009ABFE6C}"/>
              </a:ext>
            </a:extLst>
          </p:cNvPr>
          <p:cNvSpPr>
            <a:spLocks noGrp="1"/>
          </p:cNvSpPr>
          <p:nvPr>
            <p:ph type="title"/>
          </p:nvPr>
        </p:nvSpPr>
        <p:spPr/>
        <p:txBody>
          <a:bodyPr/>
          <a:lstStyle/>
          <a:p>
            <a:r>
              <a:rPr lang="en-US" altLang="en-US"/>
              <a:t>Tooth wear</a:t>
            </a:r>
            <a:endParaRPr lang="en-US"/>
          </a:p>
        </p:txBody>
      </p:sp>
      <p:sp>
        <p:nvSpPr>
          <p:cNvPr id="3" name="Content Placeholder 2">
            <a:extLst>
              <a:ext uri="{FF2B5EF4-FFF2-40B4-BE49-F238E27FC236}">
                <a16:creationId xmlns:a16="http://schemas.microsoft.com/office/drawing/2014/main" xmlns="" id="{27FBDADF-6D87-7A46-AF50-85260D93A449}"/>
              </a:ext>
            </a:extLst>
          </p:cNvPr>
          <p:cNvSpPr>
            <a:spLocks noGrp="1"/>
          </p:cNvSpPr>
          <p:nvPr>
            <p:ph idx="1"/>
          </p:nvPr>
        </p:nvSpPr>
        <p:spPr/>
        <p:txBody>
          <a:bodyPr/>
          <a:lstStyle/>
          <a:p>
            <a:pPr marL="274320" indent="-274320" eaLnBrk="1" fontAlgn="auto" hangingPunct="1">
              <a:spcAft>
                <a:spcPts val="0"/>
              </a:spcAft>
              <a:buClr>
                <a:schemeClr val="accent3"/>
              </a:buClr>
              <a:buFont typeface="Arial" pitchFamily="34" charset="0"/>
              <a:buNone/>
              <a:defRPr/>
            </a:pPr>
            <a:r>
              <a:rPr lang="en-US" i="1"/>
              <a:t>Causes of tooth wear:</a:t>
            </a:r>
          </a:p>
          <a:p>
            <a:pPr marL="514350" indent="-514350" eaLnBrk="1" fontAlgn="auto" hangingPunct="1">
              <a:spcAft>
                <a:spcPts val="0"/>
              </a:spcAft>
              <a:buClr>
                <a:schemeClr val="accent3"/>
              </a:buClr>
              <a:buFont typeface="Wingdings 2"/>
              <a:buNone/>
              <a:defRPr/>
            </a:pPr>
            <a:r>
              <a:rPr lang="en-US">
                <a:solidFill>
                  <a:schemeClr val="accent3"/>
                </a:solidFill>
              </a:rPr>
              <a:t>1.  </a:t>
            </a:r>
            <a:r>
              <a:rPr lang="en-US"/>
              <a:t>Attrition</a:t>
            </a:r>
          </a:p>
          <a:p>
            <a:pPr marL="274320" indent="-274320" eaLnBrk="1" fontAlgn="auto" hangingPunct="1">
              <a:spcAft>
                <a:spcPts val="0"/>
              </a:spcAft>
              <a:buClr>
                <a:schemeClr val="accent3"/>
              </a:buClr>
              <a:buFont typeface="Arial" pitchFamily="34" charset="0"/>
              <a:buNone/>
              <a:defRPr/>
            </a:pPr>
            <a:r>
              <a:rPr lang="en-US">
                <a:solidFill>
                  <a:schemeClr val="bg2">
                    <a:lumMod val="75000"/>
                  </a:schemeClr>
                </a:solidFill>
              </a:rPr>
              <a:t>2. </a:t>
            </a:r>
            <a:r>
              <a:rPr lang="en-US"/>
              <a:t>Abrasion</a:t>
            </a:r>
          </a:p>
          <a:p>
            <a:pPr marL="274320" indent="-274320" eaLnBrk="1" fontAlgn="auto" hangingPunct="1">
              <a:spcAft>
                <a:spcPts val="0"/>
              </a:spcAft>
              <a:buClr>
                <a:schemeClr val="accent3"/>
              </a:buClr>
              <a:buFont typeface="Arial" pitchFamily="34" charset="0"/>
              <a:buNone/>
              <a:defRPr/>
            </a:pPr>
            <a:r>
              <a:rPr lang="en-US">
                <a:solidFill>
                  <a:schemeClr val="bg2">
                    <a:lumMod val="75000"/>
                  </a:schemeClr>
                </a:solidFill>
              </a:rPr>
              <a:t>3. </a:t>
            </a:r>
            <a:r>
              <a:rPr lang="en-US"/>
              <a:t>Erosion</a:t>
            </a:r>
          </a:p>
          <a:p>
            <a:pPr marL="274320" indent="-274320" eaLnBrk="1" fontAlgn="auto" hangingPunct="1">
              <a:spcAft>
                <a:spcPts val="0"/>
              </a:spcAft>
              <a:buClr>
                <a:schemeClr val="accent3"/>
              </a:buClr>
              <a:buFont typeface="Arial" pitchFamily="34" charset="0"/>
              <a:buNone/>
              <a:defRPr/>
            </a:pPr>
            <a:r>
              <a:rPr lang="en-US">
                <a:solidFill>
                  <a:schemeClr val="bg2">
                    <a:lumMod val="75000"/>
                  </a:schemeClr>
                </a:solidFill>
              </a:rPr>
              <a:t>4. </a:t>
            </a:r>
            <a:r>
              <a:rPr lang="en-US"/>
              <a:t>Abfraction</a:t>
            </a:r>
          </a:p>
        </p:txBody>
      </p:sp>
    </p:spTree>
    <p:extLst>
      <p:ext uri="{BB962C8B-B14F-4D97-AF65-F5344CB8AC3E}">
        <p14:creationId xmlns:p14="http://schemas.microsoft.com/office/powerpoint/2010/main" xmlns="" val="22160582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0AADB0AA-C6E8-BA46-9476-6D98C0D08FC6}"/>
              </a:ext>
            </a:extLst>
          </p:cNvPr>
          <p:cNvSpPr>
            <a:spLocks noGrp="1"/>
          </p:cNvSpPr>
          <p:nvPr>
            <p:ph idx="4294967295"/>
          </p:nvPr>
        </p:nvSpPr>
        <p:spPr>
          <a:xfrm>
            <a:off x="895705" y="472011"/>
            <a:ext cx="10779224" cy="4905770"/>
          </a:xfrm>
        </p:spPr>
        <p:txBody>
          <a:bodyPr/>
          <a:lstStyle/>
          <a:p>
            <a:r>
              <a:rPr lang="en-US"/>
              <a:t>PATHOGENESIS </a:t>
            </a:r>
          </a:p>
          <a:p>
            <a:pPr marL="0" indent="0">
              <a:buNone/>
            </a:pPr>
            <a:r>
              <a:rPr lang="en-US"/>
              <a:t>Cementicles may develop in the following manner: </a:t>
            </a:r>
          </a:p>
          <a:p>
            <a:pPr marL="0" indent="0">
              <a:buNone/>
            </a:pPr>
            <a:r>
              <a:rPr lang="en-US"/>
              <a:t>• Calcification of the epithelial cell rest of Malassez in the periodontal ligament tissue. </a:t>
            </a:r>
          </a:p>
          <a:p>
            <a:pPr marL="0" indent="0">
              <a:buNone/>
            </a:pPr>
            <a:r>
              <a:rPr lang="en-US"/>
              <a:t>• Calcification of the soft tissue between the Sharpey’s fiber bundles. </a:t>
            </a:r>
          </a:p>
          <a:p>
            <a:pPr marL="0" indent="0">
              <a:buNone/>
            </a:pPr>
            <a:r>
              <a:rPr lang="en-US"/>
              <a:t>• Fragmentation and detachment of small piece of cementum from the root surface due to excessive force on the tooth.</a:t>
            </a:r>
          </a:p>
          <a:p>
            <a:pPr marL="0" indent="0">
              <a:buNone/>
            </a:pPr>
            <a:r>
              <a:rPr lang="en-US"/>
              <a:t> • Calcification of thrombosed blood capillaries within the periodontal ligament. Cementicles are not necessarily the mass of true cementum, any calcified tissue including alveolar bone are collectively referred to as cementicles. Their size can increase due to further disposition of calcium. Cementicles are not usually visible in the radiograph and they do not have any clinical significance.</a:t>
            </a:r>
          </a:p>
        </p:txBody>
      </p:sp>
    </p:spTree>
    <p:extLst>
      <p:ext uri="{BB962C8B-B14F-4D97-AF65-F5344CB8AC3E}">
        <p14:creationId xmlns:p14="http://schemas.microsoft.com/office/powerpoint/2010/main" xmlns="" val="39989623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xmlns="" id="{3CEE1639-7D6A-C1DF-A8E3-C2C56EE6E500}"/>
              </a:ext>
            </a:extLst>
          </p:cNvPr>
          <p:cNvPicPr>
            <a:picLocks noGrp="1" noChangeAspect="1" noChangeArrowheads="1"/>
          </p:cNvPicPr>
          <p:nvPr>
            <p:ph idx="4294967295"/>
          </p:nvPr>
        </p:nvPicPr>
        <p:blipFill>
          <a:blip r:embed="rId2"/>
          <a:srcRect/>
          <a:stretch>
            <a:fillRect/>
          </a:stretch>
        </p:blipFill>
        <p:spPr>
          <a:xfrm>
            <a:off x="3881437" y="671404"/>
            <a:ext cx="4429125" cy="4524375"/>
          </a:xfrm>
          <a:ln w="38100" cap="sq">
            <a:solidFill>
              <a:schemeClr val="accent2"/>
            </a:solidFill>
          </a:ln>
          <a:effectLst>
            <a:outerShdw blurRad="50800" dist="38100" dir="2700000" algn="tl" rotWithShape="0">
              <a:srgbClr val="000000">
                <a:alpha val="43000"/>
              </a:srgbClr>
            </a:outerShdw>
          </a:effectLst>
        </p:spPr>
      </p:pic>
      <p:sp>
        <p:nvSpPr>
          <p:cNvPr id="49156" name="TextBox 3">
            <a:extLst>
              <a:ext uri="{FF2B5EF4-FFF2-40B4-BE49-F238E27FC236}">
                <a16:creationId xmlns:a16="http://schemas.microsoft.com/office/drawing/2014/main" xmlns="" id="{CD7EC0A4-DB62-1098-39D4-8593F09C2F77}"/>
              </a:ext>
            </a:extLst>
          </p:cNvPr>
          <p:cNvSpPr txBox="1">
            <a:spLocks noChangeArrowheads="1"/>
          </p:cNvSpPr>
          <p:nvPr/>
        </p:nvSpPr>
        <p:spPr bwMode="auto">
          <a:xfrm>
            <a:off x="4224339" y="5661025"/>
            <a:ext cx="410368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1000">
                <a:latin typeface="Calibri" panose="020F0502020204030204" pitchFamily="34" charset="0"/>
              </a:rPr>
              <a:t>http://www.dental.pitt.edu/informatics/periohistology/en/cementum/histo125Aa2.htm</a:t>
            </a:r>
          </a:p>
        </p:txBody>
      </p:sp>
    </p:spTree>
    <p:extLst>
      <p:ext uri="{BB962C8B-B14F-4D97-AF65-F5344CB8AC3E}">
        <p14:creationId xmlns:p14="http://schemas.microsoft.com/office/powerpoint/2010/main" xmlns="" val="630778013"/>
      </p:ext>
    </p:extLst>
  </p:cSld>
  <p:clrMapOvr>
    <a:masterClrMapping/>
  </p:clrMapOvr>
  <p:transition spd="med">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home message</a:t>
            </a:r>
            <a:endParaRPr lang="en-US" dirty="0"/>
          </a:p>
        </p:txBody>
      </p:sp>
      <p:sp>
        <p:nvSpPr>
          <p:cNvPr id="3" name="Content Placeholder 2"/>
          <p:cNvSpPr>
            <a:spLocks noGrp="1"/>
          </p:cNvSpPr>
          <p:nvPr>
            <p:ph idx="1"/>
          </p:nvPr>
        </p:nvSpPr>
        <p:spPr/>
        <p:txBody>
          <a:bodyPr/>
          <a:lstStyle/>
          <a:p>
            <a:r>
              <a:rPr lang="en-US" dirty="0" smtClean="0"/>
              <a:t>Regressive alteration is a </a:t>
            </a:r>
            <a:r>
              <a:rPr lang="en-US" dirty="0" err="1" smtClean="0"/>
              <a:t>multifactorial</a:t>
            </a:r>
            <a:r>
              <a:rPr lang="en-US" dirty="0" smtClean="0"/>
              <a:t> condition causing loss of enamel and dentine.</a:t>
            </a:r>
          </a:p>
          <a:p>
            <a:r>
              <a:rPr lang="en-US" dirty="0" smtClean="0"/>
              <a:t>The cause is generally erosion, attrition, abrasion, </a:t>
            </a:r>
            <a:r>
              <a:rPr lang="en-US" dirty="0" err="1" smtClean="0"/>
              <a:t>abfraction</a:t>
            </a:r>
            <a:r>
              <a:rPr lang="en-US" dirty="0" smtClean="0"/>
              <a:t> and </a:t>
            </a:r>
            <a:r>
              <a:rPr lang="en-US" dirty="0" err="1" smtClean="0"/>
              <a:t>resorption</a:t>
            </a:r>
            <a:r>
              <a:rPr lang="en-US" dirty="0" smtClean="0"/>
              <a:t> or a combination of this lesions.</a:t>
            </a:r>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Question &amp; Answer Session</a:t>
            </a:r>
            <a:endParaRPr lang="en-US" sz="2400" dirty="0"/>
          </a:p>
        </p:txBody>
      </p:sp>
      <p:sp>
        <p:nvSpPr>
          <p:cNvPr id="5" name="Content Placeholder 4"/>
          <p:cNvSpPr>
            <a:spLocks noGrp="1"/>
          </p:cNvSpPr>
          <p:nvPr>
            <p:ph sz="quarter" idx="1"/>
          </p:nvPr>
        </p:nvSpPr>
        <p:spPr/>
        <p:txBody>
          <a:bodyPr>
            <a:normAutofit/>
          </a:bodyPr>
          <a:lstStyle/>
          <a:p>
            <a:r>
              <a:rPr lang="en-US" dirty="0" smtClean="0"/>
              <a:t>WRITE A NOTE ON DENTINAL SCLEROSIS .</a:t>
            </a:r>
          </a:p>
          <a:p>
            <a:r>
              <a:rPr lang="en-US" dirty="0" smtClean="0"/>
              <a:t>PATHOGENESIS OF PULP CALCIFICATION.</a:t>
            </a:r>
          </a:p>
          <a:p>
            <a:r>
              <a:rPr lang="en-US" dirty="0" smtClean="0"/>
              <a:t>WRITE ABOUT INTERNAL RESORBTION.</a:t>
            </a:r>
          </a:p>
          <a:p>
            <a:r>
              <a:rPr lang="en-US" dirty="0" smtClean="0"/>
              <a:t>FACTORS AFFECTING EROSION OF TOOTH.</a:t>
            </a:r>
          </a:p>
          <a:p>
            <a:r>
              <a:rPr lang="en-US" dirty="0" smtClean="0"/>
              <a:t>WRITE ABOUT ATTRITION,ABFRACTION,ABRATION.</a:t>
            </a:r>
          </a:p>
          <a:p>
            <a:endParaRPr lang="en-US" dirty="0"/>
          </a:p>
        </p:txBody>
      </p:sp>
      <p:sp>
        <p:nvSpPr>
          <p:cNvPr id="2" name="Slide Number Placeholder 1"/>
          <p:cNvSpPr>
            <a:spLocks noGrp="1"/>
          </p:cNvSpPr>
          <p:nvPr>
            <p:ph type="sldNum" sz="quarter" idx="4294967295"/>
          </p:nvPr>
        </p:nvSpPr>
        <p:spPr>
          <a:xfrm>
            <a:off x="10838688" y="5734050"/>
            <a:ext cx="812800" cy="521208"/>
          </a:xfrm>
          <a:prstGeom prst="rect">
            <a:avLst/>
          </a:prstGeom>
        </p:spPr>
        <p:txBody>
          <a:bodyPr/>
          <a:lstStyle/>
          <a:p>
            <a:fld id="{72795863-2509-495E-A4D3-2D1EB08AA326}" type="slidenum">
              <a:rPr lang="en-US" smtClean="0"/>
              <a:pPr/>
              <a:t>63</a:t>
            </a:fld>
            <a:endParaRPr lang="en-US"/>
          </a:p>
        </p:txBody>
      </p:sp>
    </p:spTree>
    <p:extLst>
      <p:ext uri="{BB962C8B-B14F-4D97-AF65-F5344CB8AC3E}">
        <p14:creationId xmlns="" xmlns:p14="http://schemas.microsoft.com/office/powerpoint/2010/main" val="22874092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25F6DA-3FA0-A64E-A21D-FE30E4D2DD8F}"/>
              </a:ext>
            </a:extLst>
          </p:cNvPr>
          <p:cNvSpPr>
            <a:spLocks noGrp="1"/>
          </p:cNvSpPr>
          <p:nvPr>
            <p:ph type="title"/>
          </p:nvPr>
        </p:nvSpPr>
        <p:spPr/>
        <p:txBody>
          <a:bodyPr/>
          <a:lstStyle/>
          <a:p>
            <a:r>
              <a:rPr lang="en-US"/>
              <a:t>References</a:t>
            </a:r>
          </a:p>
        </p:txBody>
      </p:sp>
      <p:sp>
        <p:nvSpPr>
          <p:cNvPr id="3" name="Content Placeholder 2">
            <a:extLst>
              <a:ext uri="{FF2B5EF4-FFF2-40B4-BE49-F238E27FC236}">
                <a16:creationId xmlns:a16="http://schemas.microsoft.com/office/drawing/2014/main" xmlns="" id="{A859051D-0ABC-9D46-BDF3-7BC4F4CBF5FB}"/>
              </a:ext>
            </a:extLst>
          </p:cNvPr>
          <p:cNvSpPr>
            <a:spLocks noGrp="1"/>
          </p:cNvSpPr>
          <p:nvPr>
            <p:ph idx="1"/>
          </p:nvPr>
        </p:nvSpPr>
        <p:spPr/>
        <p:txBody>
          <a:bodyPr/>
          <a:lstStyle/>
          <a:p>
            <a:r>
              <a:rPr lang="en-US"/>
              <a:t>Shafer’s textbook of Oral Pathology</a:t>
            </a:r>
          </a:p>
          <a:p>
            <a:r>
              <a:rPr lang="en-US"/>
              <a:t>Essentials of Oral Pathology</a:t>
            </a:r>
          </a:p>
          <a:p>
            <a:r>
              <a:rPr lang="en-US"/>
              <a:t>Oral and Maxillofacial Pathology- Neville</a:t>
            </a:r>
          </a:p>
        </p:txBody>
      </p:sp>
    </p:spTree>
    <p:extLst>
      <p:ext uri="{BB962C8B-B14F-4D97-AF65-F5344CB8AC3E}">
        <p14:creationId xmlns:p14="http://schemas.microsoft.com/office/powerpoint/2010/main" xmlns="" val="79507685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81000"/>
            <a:ext cx="11887200" cy="5668962"/>
          </a:xfrm>
        </p:spPr>
        <p:txBody>
          <a:bodyPr>
            <a:normAutofit/>
          </a:bodyPr>
          <a:lstStyle/>
          <a:p>
            <a:r>
              <a:rPr lang="en-US" sz="6000" dirty="0" smtClean="0"/>
              <a:t>THANK YOU</a:t>
            </a:r>
            <a:endParaRPr lang="en-US" sz="60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112FF2-EAEA-0A44-9EEE-00B0B21BA1E0}"/>
              </a:ext>
            </a:extLst>
          </p:cNvPr>
          <p:cNvSpPr>
            <a:spLocks noGrp="1"/>
          </p:cNvSpPr>
          <p:nvPr>
            <p:ph type="title"/>
          </p:nvPr>
        </p:nvSpPr>
        <p:spPr>
          <a:xfrm rot="10800000" flipV="1">
            <a:off x="1272778" y="822097"/>
            <a:ext cx="9356119" cy="849816"/>
          </a:xfrm>
        </p:spPr>
        <p:txBody>
          <a:bodyPr/>
          <a:lstStyle/>
          <a:p>
            <a:r>
              <a:rPr lang="en-US"/>
              <a:t>Attrition</a:t>
            </a:r>
          </a:p>
        </p:txBody>
      </p:sp>
      <p:sp>
        <p:nvSpPr>
          <p:cNvPr id="3" name="Content Placeholder 2">
            <a:extLst>
              <a:ext uri="{FF2B5EF4-FFF2-40B4-BE49-F238E27FC236}">
                <a16:creationId xmlns:a16="http://schemas.microsoft.com/office/drawing/2014/main" xmlns="" id="{6C60B5A5-4296-4942-B84F-67DF6A5F93D8}"/>
              </a:ext>
            </a:extLst>
          </p:cNvPr>
          <p:cNvSpPr>
            <a:spLocks noGrp="1"/>
          </p:cNvSpPr>
          <p:nvPr>
            <p:ph idx="1"/>
          </p:nvPr>
        </p:nvSpPr>
        <p:spPr>
          <a:xfrm>
            <a:off x="1558070" y="2051229"/>
            <a:ext cx="9603275" cy="3450613"/>
          </a:xfrm>
        </p:spPr>
        <p:txBody>
          <a:bodyPr/>
          <a:lstStyle/>
          <a:p>
            <a:r>
              <a:rPr lang="en-US"/>
              <a:t>Attrition may be defined as the physiologic wearing away of a tooth as a result of tooth-to-tooth contact, as in mastication. </a:t>
            </a:r>
          </a:p>
          <a:p>
            <a:r>
              <a:rPr lang="en-US"/>
              <a:t>This occurs only on the occlusal, incisal, and proximal surfaces of teeth, not on other surfaces unless a very unusual occlusal relation or malocclusion exists. </a:t>
            </a:r>
          </a:p>
          <a:p>
            <a:r>
              <a:rPr lang="en-US"/>
              <a:t>This phenomenon is physiologic rather than pathologic, and it is associated with the aging process. </a:t>
            </a:r>
          </a:p>
          <a:p>
            <a:r>
              <a:rPr lang="en-US"/>
              <a:t>The older a person becomes, the more attrition is exhibited.</a:t>
            </a:r>
          </a:p>
        </p:txBody>
      </p:sp>
      <p:pic>
        <p:nvPicPr>
          <p:cNvPr id="5" name="Picture 2">
            <a:extLst>
              <a:ext uri="{FF2B5EF4-FFF2-40B4-BE49-F238E27FC236}">
                <a16:creationId xmlns:a16="http://schemas.microsoft.com/office/drawing/2014/main" xmlns="" id="{0BE5A2CA-BFB8-BD42-9565-D19D51361180}"/>
              </a:ext>
            </a:extLst>
          </p:cNvPr>
          <p:cNvPicPr>
            <a:picLocks noChangeAspect="1" noChangeArrowheads="1"/>
          </p:cNvPicPr>
          <p:nvPr/>
        </p:nvPicPr>
        <p:blipFill>
          <a:blip r:embed="rId2"/>
          <a:srcRect t="1591" r="1670" b="2317"/>
          <a:stretch>
            <a:fillRect/>
          </a:stretch>
        </p:blipFill>
        <p:spPr>
          <a:xfrm>
            <a:off x="8803841" y="0"/>
            <a:ext cx="3004792" cy="2128649"/>
          </a:xfrm>
          <a:prstGeom prst="rect">
            <a:avLst/>
          </a:prstGeom>
          <a:ln w="38100" cap="sq">
            <a:solidFill>
              <a:schemeClr val="accent2"/>
            </a:solidFill>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xmlns="" val="2052213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xmlns="" id="{A89586CE-A092-FB42-9A15-97AEEE86B16C}"/>
              </a:ext>
            </a:extLst>
          </p:cNvPr>
          <p:cNvSpPr>
            <a:spLocks noGrp="1"/>
          </p:cNvSpPr>
          <p:nvPr>
            <p:ph type="title"/>
          </p:nvPr>
        </p:nvSpPr>
        <p:spPr>
          <a:xfrm>
            <a:off x="1294362" y="474654"/>
            <a:ext cx="9603275" cy="911086"/>
          </a:xfrm>
        </p:spPr>
        <p:txBody>
          <a:bodyPr/>
          <a:lstStyle/>
          <a:p>
            <a:endParaRPr lang="en-US"/>
          </a:p>
        </p:txBody>
      </p:sp>
      <p:sp>
        <p:nvSpPr>
          <p:cNvPr id="10" name="Content Placeholder 9">
            <a:extLst>
              <a:ext uri="{FF2B5EF4-FFF2-40B4-BE49-F238E27FC236}">
                <a16:creationId xmlns:a16="http://schemas.microsoft.com/office/drawing/2014/main" xmlns="" id="{2F7D0053-3C9F-B24E-98ED-7BBFE1ABB77A}"/>
              </a:ext>
            </a:extLst>
          </p:cNvPr>
          <p:cNvSpPr>
            <a:spLocks noGrp="1"/>
          </p:cNvSpPr>
          <p:nvPr>
            <p:ph idx="1"/>
          </p:nvPr>
        </p:nvSpPr>
        <p:spPr>
          <a:xfrm>
            <a:off x="1528490" y="2021647"/>
            <a:ext cx="9603275" cy="3450613"/>
          </a:xfrm>
        </p:spPr>
        <p:txBody>
          <a:bodyPr>
            <a:normAutofit fontScale="55000" lnSpcReduction="20000"/>
          </a:bodyPr>
          <a:lstStyle/>
          <a:p>
            <a:r>
              <a:rPr lang="en-US"/>
              <a:t>The rate and severity of attrition depends upon several factors such as: Diet quality, dentition, force of the masticatory muscles and chewing habits, etc.</a:t>
            </a:r>
          </a:p>
          <a:p>
            <a:r>
              <a:rPr lang="en-US"/>
              <a:t>TYPES OF ATTRITION</a:t>
            </a:r>
          </a:p>
          <a:p>
            <a:r>
              <a:rPr lang="en-US"/>
              <a:t> Although clinical distinction is difficult to make, attrition may be divided into two types: </a:t>
            </a:r>
          </a:p>
          <a:p>
            <a:pPr marL="0" indent="0">
              <a:buNone/>
            </a:pPr>
            <a:r>
              <a:rPr lang="en-US"/>
              <a:t>        A.Physiological attrition</a:t>
            </a:r>
          </a:p>
          <a:p>
            <a:pPr marL="0" indent="0">
              <a:buNone/>
            </a:pPr>
            <a:r>
              <a:rPr lang="en-US"/>
              <a:t>.       B. Pathological attrition </a:t>
            </a:r>
          </a:p>
          <a:p>
            <a:r>
              <a:rPr lang="en-US" u="sng"/>
              <a:t>Physiological Attrition </a:t>
            </a:r>
          </a:p>
          <a:p>
            <a:pPr marL="0" indent="0">
              <a:buNone/>
            </a:pPr>
            <a:r>
              <a:rPr lang="en-US"/>
              <a:t>     • The tooth loss in physiological attrition is fairly constant and is proportionate to the age</a:t>
            </a:r>
            <a:r>
              <a:rPr lang="en-US" sz="1800" kern="1200">
                <a:solidFill>
                  <a:srgbClr val="000000"/>
                </a:solidFill>
                <a:effectLst/>
                <a:latin typeface="Gill Sans MT" panose="020B0502020104020203" pitchFamily="34" charset="0"/>
                <a:ea typeface="+mn-ea"/>
                <a:cs typeface="+mn-cs"/>
              </a:rPr>
              <a:t>Pathological Attrition Pathological attrition occurs due to certain abnormalities in occlusion, chewing pattern or due to some structural defects in the teeth. It often causes extensive loss of tooth structure, which results in disturbed function and loss of esthetics. The tooth wear in this type of attrition does not maintain a consistent pattern and the amount of tooth loss is not proportionate to the age of the individual.</a:t>
            </a:r>
            <a:r>
              <a:rPr lang="en-US"/>
              <a:t> of the individual. </a:t>
            </a:r>
          </a:p>
          <a:p>
            <a:pPr marL="0" indent="0">
              <a:buNone/>
            </a:pPr>
            <a:r>
              <a:rPr lang="en-US"/>
              <a:t>     • Physiological attrition begins with wearing of the incisal edge of incisors; it is followed by the palatal cusp of maxillary molars and buccal cusp of mandibular        molars. </a:t>
            </a:r>
          </a:p>
          <a:p>
            <a:pPr marL="0" indent="0">
              <a:buNone/>
            </a:pPr>
            <a:r>
              <a:rPr lang="en-US"/>
              <a:t>     • Attrition also occurs in the proximal surfaces of teeth in the contact point areas. </a:t>
            </a:r>
          </a:p>
        </p:txBody>
      </p:sp>
    </p:spTree>
    <p:extLst>
      <p:ext uri="{BB962C8B-B14F-4D97-AF65-F5344CB8AC3E}">
        <p14:creationId xmlns:p14="http://schemas.microsoft.com/office/powerpoint/2010/main" xmlns="" val="1199495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21D83C-BE3B-FC4D-BA77-38E9CE9FD41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xmlns="" id="{9E978AA1-7B37-864B-982D-189747101867}"/>
              </a:ext>
            </a:extLst>
          </p:cNvPr>
          <p:cNvSpPr>
            <a:spLocks noGrp="1"/>
          </p:cNvSpPr>
          <p:nvPr>
            <p:ph idx="1"/>
          </p:nvPr>
        </p:nvSpPr>
        <p:spPr>
          <a:xfrm>
            <a:off x="1451578" y="2125897"/>
            <a:ext cx="9603275" cy="3450613"/>
          </a:xfrm>
        </p:spPr>
        <p:txBody>
          <a:bodyPr/>
          <a:lstStyle/>
          <a:p>
            <a:r>
              <a:rPr lang="en-US"/>
              <a:t>Pathological Attrition.  </a:t>
            </a:r>
          </a:p>
          <a:p>
            <a:pPr marL="0" indent="0">
              <a:buNone/>
            </a:pPr>
            <a:r>
              <a:rPr lang="en-US"/>
              <a:t>    Pathological attrition occurs due to certain abnormalities in occlusion, chewing pattern or due to some structural defects in the teeth. </a:t>
            </a:r>
          </a:p>
          <a:p>
            <a:pPr marL="0" indent="0">
              <a:buNone/>
            </a:pPr>
            <a:r>
              <a:rPr lang="en-US"/>
              <a:t>   It often causes extensive loss of tooth structure, which results in disturbed function and loss of esthetics. </a:t>
            </a:r>
          </a:p>
          <a:p>
            <a:pPr marL="0" indent="0">
              <a:buNone/>
            </a:pPr>
            <a:r>
              <a:rPr lang="en-US"/>
              <a:t>    The tooth wear in this type of attrition does not maintain a consistent pattern and the amount of tooth loss is not proportionate to the age of the individual.</a:t>
            </a:r>
          </a:p>
        </p:txBody>
      </p:sp>
    </p:spTree>
    <p:extLst>
      <p:ext uri="{BB962C8B-B14F-4D97-AF65-F5344CB8AC3E}">
        <p14:creationId xmlns:p14="http://schemas.microsoft.com/office/powerpoint/2010/main" xmlns="" val="2980436556"/>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otalTime>10</TotalTime>
  <Words>5376</Words>
  <Application>Microsoft Office PowerPoint</Application>
  <PresentationFormat>Custom</PresentationFormat>
  <Paragraphs>406</Paragraphs>
  <Slides>65</Slides>
  <Notes>0</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Gallery</vt:lpstr>
      <vt:lpstr>RUNGTA COLLEGE OF DENTAL SCIENCES &amp; RESEARCH  </vt:lpstr>
      <vt:lpstr>Slide 2</vt:lpstr>
      <vt:lpstr>Specific learning Objectives </vt:lpstr>
      <vt:lpstr>Index</vt:lpstr>
      <vt:lpstr>Regressive  alteration</vt:lpstr>
      <vt:lpstr>Tooth wear</vt:lpstr>
      <vt:lpstr>Attrition</vt:lpstr>
      <vt:lpstr>Slide 8</vt:lpstr>
      <vt:lpstr>Slide 9</vt:lpstr>
      <vt:lpstr>Slide 10</vt:lpstr>
      <vt:lpstr>Slide 11</vt:lpstr>
      <vt:lpstr>Slide 12</vt:lpstr>
      <vt:lpstr>Abrasion</vt:lpstr>
      <vt:lpstr>Slide 14</vt:lpstr>
      <vt:lpstr>Slide 15</vt:lpstr>
      <vt:lpstr>Slide 16</vt:lpstr>
      <vt:lpstr>TOOTH ABFRACTION</vt:lpstr>
      <vt:lpstr>Abfraction </vt:lpstr>
      <vt:lpstr>EROSION OF TEETH</vt:lpstr>
      <vt:lpstr>Slide 20</vt:lpstr>
      <vt:lpstr>Slide 21</vt:lpstr>
      <vt:lpstr>Slide 22</vt:lpstr>
      <vt:lpstr>Slide 23</vt:lpstr>
      <vt:lpstr>DENTINAL SCLEROSIS </vt:lpstr>
      <vt:lpstr>Dead Tracts </vt:lpstr>
      <vt:lpstr>Slide 26</vt:lpstr>
      <vt:lpstr>Secondary Dentin </vt:lpstr>
      <vt:lpstr>Slide 28</vt:lpstr>
      <vt:lpstr>Slide 29</vt:lpstr>
      <vt:lpstr>Slide 30</vt:lpstr>
      <vt:lpstr>Slide 31</vt:lpstr>
      <vt:lpstr>Reticular Atrophy of Pulp</vt:lpstr>
      <vt:lpstr>PULP CALCIFICATION</vt:lpstr>
      <vt:lpstr>              True denticle                             False denticle</vt:lpstr>
      <vt:lpstr>Slide 35</vt:lpstr>
      <vt:lpstr>Slide 36</vt:lpstr>
      <vt:lpstr>Slide 37</vt:lpstr>
      <vt:lpstr>Slide 38</vt:lpstr>
      <vt:lpstr>RESORPTION OF TEETH</vt:lpstr>
      <vt:lpstr>Slide 40</vt:lpstr>
      <vt:lpstr>Slide 41</vt:lpstr>
      <vt:lpstr>Invasive cervical resorption</vt:lpstr>
      <vt:lpstr>Slide 43</vt:lpstr>
      <vt:lpstr>Slide 44</vt:lpstr>
      <vt:lpstr>Slide 45</vt:lpstr>
      <vt:lpstr>Internal resorption</vt:lpstr>
      <vt:lpstr>Radiographically, a uniform, well-circumscribed symmetric radiolucent enlargement of the pulp chamber or canal.</vt:lpstr>
      <vt:lpstr>Slide 48</vt:lpstr>
      <vt:lpstr>Slide 49</vt:lpstr>
      <vt:lpstr>2. Replacement or metaplastic resorption:</vt:lpstr>
      <vt:lpstr>Radiographically, appears as an enlargement of the canal that is filled with a material that is less radiodense than the surrounding dentin. The outline of destruction is less defined. </vt:lpstr>
      <vt:lpstr>Hypercementosis ( Cementum hyperplasia)</vt:lpstr>
      <vt:lpstr>Slide 53</vt:lpstr>
      <vt:lpstr>Slide 54</vt:lpstr>
      <vt:lpstr>Excessive amount of secondary or cellular cementum deposited directly, over typically thin primary acellular cementum. Secondary cementum is called osteocementum duo to its cellular nature and its resemblance to bone. Cementum typically arranges  in concentric layers around the root and frequently shows numerous resting lines parallel to root surface.</vt:lpstr>
      <vt:lpstr>AGE CHANGES IN TEETH</vt:lpstr>
      <vt:lpstr>Slide 57</vt:lpstr>
      <vt:lpstr>Slide 58</vt:lpstr>
      <vt:lpstr>Cementicles </vt:lpstr>
      <vt:lpstr>Slide 60</vt:lpstr>
      <vt:lpstr>Slide 61</vt:lpstr>
      <vt:lpstr>Take home message</vt:lpstr>
      <vt:lpstr>Question &amp; Answer Session</vt:lpstr>
      <vt:lpstr>References</vt:lpstr>
      <vt:lpstr>THANK YOU</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799diyas@gmail.com</dc:creator>
  <cp:lastModifiedBy>OP</cp:lastModifiedBy>
  <cp:revision>24</cp:revision>
  <dcterms:created xsi:type="dcterms:W3CDTF">2022-06-16T08:43:22Z</dcterms:created>
  <dcterms:modified xsi:type="dcterms:W3CDTF">2023-03-04T05:07:42Z</dcterms:modified>
</cp:coreProperties>
</file>